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xml" ContentType="application/vnd.openxmlformats-officedocument.presentationml.notesSlide+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notesMasterIdLst>
    <p:notesMasterId r:id="rId59"/>
  </p:notesMasterIdLst>
  <p:sldIdLst>
    <p:sldId id="256" r:id="rId2"/>
    <p:sldId id="305" r:id="rId3"/>
    <p:sldId id="379" r:id="rId4"/>
    <p:sldId id="380" r:id="rId5"/>
    <p:sldId id="359" r:id="rId6"/>
    <p:sldId id="375" r:id="rId7"/>
    <p:sldId id="364" r:id="rId8"/>
    <p:sldId id="376" r:id="rId9"/>
    <p:sldId id="360" r:id="rId10"/>
    <p:sldId id="362" r:id="rId11"/>
    <p:sldId id="365" r:id="rId12"/>
    <p:sldId id="378" r:id="rId13"/>
    <p:sldId id="361" r:id="rId14"/>
    <p:sldId id="363" r:id="rId15"/>
    <p:sldId id="366" r:id="rId16"/>
    <p:sldId id="367" r:id="rId17"/>
    <p:sldId id="288" r:id="rId18"/>
    <p:sldId id="368" r:id="rId19"/>
    <p:sldId id="268" r:id="rId20"/>
    <p:sldId id="277" r:id="rId21"/>
    <p:sldId id="278" r:id="rId22"/>
    <p:sldId id="403" r:id="rId23"/>
    <p:sldId id="404" r:id="rId24"/>
    <p:sldId id="405" r:id="rId25"/>
    <p:sldId id="406" r:id="rId26"/>
    <p:sldId id="407" r:id="rId27"/>
    <p:sldId id="369" r:id="rId28"/>
    <p:sldId id="370" r:id="rId29"/>
    <p:sldId id="371" r:id="rId30"/>
    <p:sldId id="377" r:id="rId31"/>
    <p:sldId id="372" r:id="rId32"/>
    <p:sldId id="373" r:id="rId33"/>
    <p:sldId id="381" r:id="rId34"/>
    <p:sldId id="382" r:id="rId35"/>
    <p:sldId id="383" r:id="rId36"/>
    <p:sldId id="384" r:id="rId37"/>
    <p:sldId id="385" r:id="rId38"/>
    <p:sldId id="386" r:id="rId39"/>
    <p:sldId id="387" r:id="rId40"/>
    <p:sldId id="388"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401" r:id="rId54"/>
    <p:sldId id="402" r:id="rId55"/>
    <p:sldId id="279" r:id="rId56"/>
    <p:sldId id="374" r:id="rId57"/>
    <p:sldId id="320" r:id="rId5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FFFF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5" autoAdjust="0"/>
    <p:restoredTop sz="94660"/>
  </p:normalViewPr>
  <p:slideViewPr>
    <p:cSldViewPr>
      <p:cViewPr varScale="1">
        <p:scale>
          <a:sx n="90" d="100"/>
          <a:sy n="90" d="100"/>
        </p:scale>
        <p:origin x="165" y="5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3:15:25.976"/>
    </inkml:context>
    <inkml:brush xml:id="br0">
      <inkml:brushProperty name="width" value="0.02222" units="cm"/>
      <inkml:brushProperty name="height" value="0.02222" units="cm"/>
    </inkml:brush>
  </inkml:definitions>
  <inkml:traceGroup>
    <inkml:annotationXML>
      <emma:emma xmlns:emma="http://www.w3.org/2003/04/emma" version="1.0">
        <emma:interpretation id="{01CA04FE-47DE-4E35-8CF4-0280B860A5B1}" emma:medium="tactile" emma:mode="ink">
          <msink:context xmlns:msink="http://schemas.microsoft.com/ink/2010/main" type="writingRegion" rotatedBoundingBox="18776,16877 19193,16877 19193,17067 18776,17067"/>
        </emma:interpretation>
      </emma:emma>
    </inkml:annotationXML>
    <inkml:traceGroup>
      <inkml:annotationXML>
        <emma:emma xmlns:emma="http://www.w3.org/2003/04/emma" version="1.0">
          <emma:interpretation id="{2B3C0D38-FAC0-4DA8-9CB3-652E4971AFC8}" emma:medium="tactile" emma:mode="ink">
            <msink:context xmlns:msink="http://schemas.microsoft.com/ink/2010/main" type="paragraph" rotatedBoundingBox="18776,16877 19193,16877 19193,17067 18776,17067" alignmentLevel="1"/>
          </emma:interpretation>
        </emma:emma>
      </inkml:annotationXML>
      <inkml:traceGroup>
        <inkml:annotationXML>
          <emma:emma xmlns:emma="http://www.w3.org/2003/04/emma" version="1.0">
            <emma:interpretation id="{0CA2D49E-46D8-4B54-A627-6B56A1EEC1DB}" emma:medium="tactile" emma:mode="ink">
              <msink:context xmlns:msink="http://schemas.microsoft.com/ink/2010/main" type="line" rotatedBoundingBox="18776,16877 19193,16877 19193,17067 18776,17067"/>
            </emma:interpretation>
          </emma:emma>
        </inkml:annotationXML>
        <inkml:traceGroup>
          <inkml:annotationXML>
            <emma:emma xmlns:emma="http://www.w3.org/2003/04/emma" version="1.0">
              <emma:interpretation id="{F9513360-AD75-4BC0-91D2-369B70405C5A}" emma:medium="tactile" emma:mode="ink">
                <msink:context xmlns:msink="http://schemas.microsoft.com/ink/2010/main" type="inkWord" rotatedBoundingBox="18776,17019 18870,17019 18870,17067 18776,17067"/>
              </emma:interpretation>
              <emma:one-of disjunction-type="recognition" id="oneOf0">
                <emma:interpretation id="interp0" emma:lang="zh-TW" emma:confidence="0">
                  <emma:literal>。</emma:literal>
                </emma:interpretation>
                <emma:interpretation id="interp1" emma:lang="zh-TW" emma:confidence="0">
                  <emma:literal>、</emma:literal>
                </emma:interpretation>
                <emma:interpretation id="interp2" emma:lang="zh-TW" emma:confidence="0">
                  <emma:literal>.</emma:literal>
                </emma:interpretation>
                <emma:interpretation id="interp3" emma:lang="zh-TW" emma:confidence="0">
                  <emma:literal>;</emma:literal>
                </emma:interpretation>
                <emma:interpretation id="interp4" emma:lang="zh-TW" emma:confidence="0">
                  <emma:literal>入</emma:literal>
                </emma:interpretation>
              </emma:one-of>
            </emma:emma>
          </inkml:annotationXML>
          <inkml:trace contextRef="#ctx0" brushRef="#br0">23889 22239 1280,'-78'-42'608,"66"36"-480,8 6-160,4 0-1248</inkml:trace>
        </inkml:traceGroup>
        <inkml:traceGroup>
          <inkml:annotationXML>
            <emma:emma xmlns:emma="http://www.w3.org/2003/04/emma" version="1.0">
              <emma:interpretation id="{77137E16-79AA-4645-B442-75806C33AF95}" emma:medium="tactile" emma:mode="ink">
                <msink:context xmlns:msink="http://schemas.microsoft.com/ink/2010/main" type="inkWord" rotatedBoundingBox="19135,16877 19193,16877 19193,16896 19135,16896"/>
              </emma:interpretation>
              <emma:one-of disjunction-type="recognition" id="oneOf1">
                <emma:interpretation id="interp5" emma:lang="zh-TW" emma:confidence="0">
                  <emma:literal>「</emma:literal>
                </emma:interpretation>
                <emma:interpretation id="interp6" emma:lang="zh-TW" emma:confidence="0">
                  <emma:literal>‘</emma:literal>
                </emma:interpretation>
                <emma:interpretation id="interp7" emma:lang="zh-TW" emma:confidence="0">
                  <emma:literal>°</emma:literal>
                </emma:interpretation>
                <emma:interpretation id="interp8" emma:lang="zh-TW" emma:confidence="0">
                  <emma:literal>“</emma:literal>
                </emma:interpretation>
                <emma:interpretation id="interp9" emma:lang="zh-TW" emma:confidence="0">
                  <emma:literal>.</emma:literal>
                </emma:interpretation>
              </emma:one-of>
            </emma:emma>
          </inkml:annotationXML>
          <inkml:trace contextRef="#ctx0" brushRef="#br0" timeOffset="463">24195 22068 4864,'-33'-8'2208,"29"0"-1760,0 5-576,4 3-544,0 0 512,8 3-3008,13-3 2464,8 5-1088</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02:01.494"/>
    </inkml:context>
    <inkml:brush xml:id="br0">
      <inkml:brushProperty name="width" value="0.02222" units="cm"/>
      <inkml:brushProperty name="height" value="0.02222" units="cm"/>
    </inkml:brush>
  </inkml:definitions>
  <inkml:trace contextRef="#ctx0" brushRef="#br0">30887 20308 4480,'-19'0'1984,"7"0"-1568,4-5-512,8 5 1568,0 0-1184,0 0-32,0 0-128,0 0-192,0 0 32,8-2-1312,4-2 1056,-1-7-4672</inkml:trace>
  <inkml:trace contextRef="#ctx0" brushRef="#br0" timeOffset="2113">30777 20331 7936,'-61'6'3552,"49"-2"-2784,1-1-960,11-3-4256,4-3 3456,11-7-3520</inkml:trace>
  <inkml:trace contextRef="#ctx0" brushRef="#br0" timeOffset="-503">31734 21232 1152,'0'6'512,"0"5"-416,10-11-96,-10 0-160,0 0 128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02:02.157"/>
    </inkml:context>
    <inkml:brush xml:id="br0">
      <inkml:brushProperty name="width" value="0.02222" units="cm"/>
      <inkml:brushProperty name="height" value="0.02222" units="cm"/>
    </inkml:brush>
  </inkml:definitions>
  <inkml:trace contextRef="#ctx0" brushRef="#br0">29936 12474 2304,'-44'-4'1024,"33"1"-800,2 0-256,9 3-288,0-5 256,0-2-2048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02:03.264"/>
    </inkml:context>
    <inkml:brush xml:id="br0">
      <inkml:brushProperty name="width" value="0.02222" units="cm"/>
      <inkml:brushProperty name="height" value="0.02222" units="cm"/>
    </inkml:brush>
  </inkml:definitions>
  <inkml:trace contextRef="#ctx0" brushRef="#br0">31310 19839 7168,'-10'52'3232,"3"-45"-2528,-20-4-896,22 1-1312,5 0 1152,0-4-2304,12 0-1568</inkml:trace>
  <inkml:trace contextRef="#ctx0" brushRef="#br0" timeOffset="188">31145 19750 6016,'-35'2'2720,"31"9"-2144,-5-11-736,9-4-1728,0-3 1440,-3-7-4224</inkml:trace>
  <inkml:trace contextRef="#ctx0" brushRef="#br0" timeOffset="-380">31481 19638 8064,'-25'10'3680,"22"-7"-2912,-1 2-960,4-5 32,0 0 96,0 0-1504,0 0 1216,0 0-1856,0 0 1696,0 0-4608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03:45.940"/>
    </inkml:context>
    <inkml:brush xml:id="br0">
      <inkml:brushProperty name="width" value="0.02222" units="cm"/>
      <inkml:brushProperty name="height" value="0.02222" units="cm"/>
    </inkml:brush>
  </inkml:definitions>
  <inkml:trace contextRef="#ctx0" brushRef="#br0">10036 9606 5504,'-58'-36'2496,"58"32"-1952,0 4-672,0 0-1344,23 0-3168</inkml:trace>
  <inkml:trace contextRef="#ctx0" brushRef="#br0" timeOffset="185">10252 9395 7424,'-110'-20'3360,"90"17"-2656,0 3-896,16 0 320,4 0-160,8 10-4288</inkml:trace>
  <inkml:trace contextRef="#ctx0" brushRef="#br0" timeOffset="-1179">12923 10115 7040,'-58'-18'3232,"45"5"-2528,6 2-896,7 11-416,4 0 448,8-3-2016,7 0 1664,12 3-1664,1 0 1632,8 3-2592</inkml:trace>
  <inkml:trace contextRef="#ctx0" brushRef="#br0" timeOffset="25475">10928 6812 3968,'-83'-39'1888,"72"-20"-1504,-4 18-480,11 27 1824,1 0-1376,-2 0-128,2 0-96,3 3-1024,3 8 704,9 10-3616,12 25 2944,-1 6-992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04:09.195"/>
    </inkml:context>
    <inkml:brush xml:id="br0">
      <inkml:brushProperty name="width" value="0.02222" units="cm"/>
      <inkml:brushProperty name="height" value="0.02222" units="cm"/>
    </inkml:brush>
  </inkml:definitions>
  <inkml:trace contextRef="#ctx0" brushRef="#br0">21584 16793 2688,'-60'10'1248,"60"-3"-992,0 4-320,4-4-2080,-4 0 1664,0-1-480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04:10.317"/>
    </inkml:context>
    <inkml:brush xml:id="br0">
      <inkml:brushProperty name="width" value="0.02222" units="cm"/>
      <inkml:brushProperty name="height" value="0.02222" units="cm"/>
    </inkml:brush>
  </inkml:definitions>
  <inkml:trace contextRef="#ctx0" brushRef="#br0">27778 21303 8704,'-3'40'3872,"3"-13"-3040,0 0-1056,-4-15-64,4-2 160,0 0-1920,0-2 1600,11-13-3680,2-5 192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10:04.283"/>
    </inkml:context>
    <inkml:brush xml:id="br0">
      <inkml:brushProperty name="width" value="0.02222" units="cm"/>
      <inkml:brushProperty name="height" value="0.02222" units="cm"/>
    </inkml:brush>
  </inkml:definitions>
  <inkml:trace contextRef="#ctx0" brushRef="#br0">12192 3052 5120,'-51'-102'2400,"51"93"-1888,0 1-640,0 8 96,0 0 0,7 8-2240,4-1 1792,1 23-2976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10:30.442"/>
    </inkml:context>
    <inkml:brush xml:id="br0">
      <inkml:brushProperty name="width" value="0.02222" units="cm"/>
      <inkml:brushProperty name="height" value="0.02222" units="cm"/>
    </inkml:brush>
  </inkml:definitions>
  <inkml:trace contextRef="#ctx0" brushRef="#br0">6964 6995 2816,'-10'-9'1344,"10"9"-1056,0 0-352,0 14 160,0-14-96,10 0-544,-3 8 416,12-3-2464</inkml:trace>
  <inkml:trace contextRef="#ctx0" brushRef="#br0" timeOffset="-24621">7719 6954 4992,'-62'-26'2208,"55"23"-1760,7-2-576,0 5-352,0 0 352,3 0-1952,8 0 1632,9 0-2528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10:06.514"/>
    </inkml:context>
    <inkml:brush xml:id="br0">
      <inkml:brushProperty name="width" value="0.02222" units="cm"/>
      <inkml:brushProperty name="height" value="0.02222" units="cm"/>
    </inkml:brush>
  </inkml:definitions>
  <inkml:trace contextRef="#ctx0" brushRef="#br0">17410 2904 6016,'-70'-56'2720,"61"42"-2144,2 4-736,7 10 160,0 0-32,0 0-2240,0 0 1792,7 10-2624,-2 4 2336,2 4-864</inkml:trace>
  <inkml:trace contextRef="#ctx0" brushRef="#br0" timeOffset="1882">18741 3144 256,'-16'-35'192,"23"42"-160,17-4-32,-8 4-256</inkml:trace>
  <inkml:trace contextRef="#ctx0" brushRef="#br0" timeOffset="2018">19068 3193 5248,'-8'-22'2400,"12"16"-1888,5-1-640,-2 7-1248,9 0 1056,12 7-4032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10:08.965"/>
    </inkml:context>
    <inkml:brush xml:id="br0">
      <inkml:brushProperty name="width" value="0.02222" units="cm"/>
      <inkml:brushProperty name="height" value="0.02222" units="cm"/>
    </inkml:brush>
  </inkml:definitions>
  <inkml:trace contextRef="#ctx0" brushRef="#br0">25858 3702 128,'5'-5'-32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09:25.554"/>
    </inkml:context>
    <inkml:brush xml:id="br0">
      <inkml:brushProperty name="width" value="0.02222" units="cm"/>
      <inkml:brushProperty name="height" value="0.02222" units="cm"/>
    </inkml:brush>
  </inkml:definitions>
  <inkml:traceGroup>
    <inkml:annotationXML>
      <emma:emma xmlns:emma="http://www.w3.org/2003/04/emma" version="1.0">
        <emma:interpretation id="{8E425D96-88AE-4EA9-8E68-F20CE6D9CC7C}" emma:medium="tactile" emma:mode="ink">
          <msink:context xmlns:msink="http://schemas.microsoft.com/ink/2010/main" type="writingRegion" rotatedBoundingBox="26694,3823 27108,3823 27108,8615 26694,8615"/>
        </emma:interpretation>
      </emma:emma>
    </inkml:annotationXML>
    <inkml:traceGroup>
      <inkml:annotationXML>
        <emma:emma xmlns:emma="http://www.w3.org/2003/04/emma" version="1.0">
          <emma:interpretation id="{10F4FCE5-7EC6-43F0-84A6-8C303E4CD18F}" emma:medium="tactile" emma:mode="ink">
            <msink:context xmlns:msink="http://schemas.microsoft.com/ink/2010/main" type="paragraph" rotatedBoundingBox="26694,3823 27108,3823 27108,8615 26694,8615" alignmentLevel="1"/>
          </emma:interpretation>
        </emma:emma>
      </inkml:annotationXML>
      <inkml:traceGroup>
        <inkml:annotationXML>
          <emma:emma xmlns:emma="http://www.w3.org/2003/04/emma" version="1.0">
            <emma:interpretation id="{43C44D96-38DE-4E58-B096-303178718C78}" emma:medium="tactile" emma:mode="ink">
              <msink:context xmlns:msink="http://schemas.microsoft.com/ink/2010/main" type="line" rotatedBoundingBox="26694,3823 27108,3823 27108,8615 26694,8615"/>
            </emma:interpretation>
          </emma:emma>
        </inkml:annotationXML>
        <inkml:traceGroup>
          <inkml:annotationXML>
            <emma:emma xmlns:emma="http://www.w3.org/2003/04/emma" version="1.0">
              <emma:interpretation id="{D8C8E929-BF6B-442A-A13D-5AF66A883C07}" emma:medium="tactile" emma:mode="ink">
                <msink:context xmlns:msink="http://schemas.microsoft.com/ink/2010/main" type="inkWord" rotatedBoundingBox="27045,8473 27108,8473 27108,8615 27045,8615"/>
              </emma:interpretation>
              <emma:one-of disjunction-type="recognition" id="oneOf0">
                <emma:interpretation id="interp0" emma:lang="zh-TW" emma:confidence="0">
                  <emma:literal>i</emma:literal>
                </emma:interpretation>
                <emma:interpretation id="interp1" emma:lang="zh-TW" emma:confidence="0">
                  <emma:literal>&amp;</emma:literal>
                </emma:interpretation>
                <emma:interpretation id="interp2" emma:lang="zh-TW" emma:confidence="0">
                  <emma:literal>/</emma:literal>
                </emma:interpretation>
                <emma:interpretation id="interp3" emma:lang="zh-TW" emma:confidence="0">
                  <emma:literal>〖</emma:literal>
                </emma:interpretation>
                <emma:interpretation id="interp4" emma:lang="zh-TW" emma:confidence="0">
                  <emma:literal>°</emma:literal>
                </emma:interpretation>
              </emma:one-of>
            </emma:emma>
          </inkml:annotationXML>
          <inkml:trace contextRef="#ctx0" brushRef="#br0">37492 11097 6528,'-40'-73'2944,"29"51"-2336,-1-2-768,12 18-32,0-1 128,0 3-1408,4 1 1120,0 0-832,4 3 864,-3 0-1056,-3 3 1024,7 4-2784</inkml:trace>
        </inkml:traceGroup>
        <inkml:traceGroup>
          <inkml:annotationXML>
            <emma:emma xmlns:emma="http://www.w3.org/2003/04/emma" version="1.0">
              <emma:interpretation id="{94B39987-51BE-4D21-AD4E-AEC1C6C61549}" emma:medium="tactile" emma:mode="ink">
                <msink:context xmlns:msink="http://schemas.microsoft.com/ink/2010/main" type="inkWord" rotatedBoundingBox="26694,3823 26713,3823 26713,3883 26694,3883"/>
              </emma:interpretation>
            </emma:emma>
          </inkml:annotationXML>
          <inkml:trace contextRef="#ctx0" brushRef="#br0" timeOffset="3654">37090 6365 4736,'-12'-50'2208,"12"43"-1760,0 4-576,0 3-1056,0 0 896,3 0-2336,6 0 2016,-2 0-1088</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17:55.658"/>
    </inkml:context>
    <inkml:brush xml:id="br0">
      <inkml:brushProperty name="width" value="0.02222" units="cm"/>
      <inkml:brushProperty name="height" value="0.02222" units="cm"/>
    </inkml:brush>
  </inkml:definitions>
  <inkml:traceGroup>
    <inkml:annotationXML>
      <emma:emma xmlns:emma="http://www.w3.org/2003/04/emma" version="1.0">
        <emma:interpretation id="{62F53618-3352-4BFE-B4EA-789433364BBB}" emma:medium="tactile" emma:mode="ink">
          <msink:context xmlns:msink="http://schemas.microsoft.com/ink/2010/main" type="inkDrawing" rotatedBoundingBox="-2959,3718 -2642,6967 -2792,6982 -3108,3732" semanticType="callout" shapeName="Other"/>
        </emma:interpretation>
      </emma:emma>
    </inkml:annotationXML>
    <inkml:trace contextRef="#ctx0" brushRef="#br0">57 8088 1536,'9'-112'736,"-5"70"-608,-1-33-160,1 36 256,1-10-192,-2-21 288,-3-6-256,0-4-32,0-9 0,0-6 320,0-16-288,0 6-96,-3 5 32,-2-8 0,1 4 0,1-5-192,-5-2 160,0 7 192,-3 4-160,-1-6 128,0 7-96,0-17-96,1 9 32,-1 3 32,-11-2 0,4 13 0,-9 3 0,0-19-96,6 13 64,-1 1 32,2 6 0,2 1 448,3 13-352,5 4-576,4 8 384,7-3-2112</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17:56.327"/>
    </inkml:context>
    <inkml:brush xml:id="br0">
      <inkml:brushProperty name="width" value="0.02222" units="cm"/>
      <inkml:brushProperty name="height" value="0.02222" units="cm"/>
    </inkml:brush>
  </inkml:definitions>
  <inkml:traceGroup>
    <inkml:annotationXML>
      <emma:emma xmlns:emma="http://www.w3.org/2003/04/emma" version="1.0">
        <emma:interpretation id="{C4533B95-C0DE-4B25-8190-D84C1CFA877E}" emma:medium="tactile" emma:mode="ink">
          <msink:context xmlns:msink="http://schemas.microsoft.com/ink/2010/main" type="inkDrawing" rotatedBoundingBox="-3541,5563 -3262,7712 -3404,7730 -3683,5581" semanticType="callout" shapeName="Other"/>
        </emma:interpretation>
      </emma:emma>
    </inkml:annotationXML>
    <inkml:trace contextRef="#ctx0" brushRef="#br0">-63 9282 1408,'-23'-18'608,"11"11"-480,12-7-160,-8 8 544,0-11-416,0-8 32,5-4-64,-1-2-224,0-7 128,-1-5-192,2-1 192,-1-11-352,-1-2 288,-6 5-32,-1-7 64,1-4 160,-1 2-96,-3-6 0,-1 5 32,0-12 672,1 5-544,-1-1 480,0 1-480,1-8 352,3 4-352,0 3-32,1 5-64,2-16-64,6 9 32,-1-2-32,4 1 0,0-3-96,0 7 64,4 2 128,4 5-96,-1 5-160,1-7 128,0 11-1088,0 7 896,0 1-1728</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4:26:16.973"/>
    </inkml:context>
    <inkml:brush xml:id="br0">
      <inkml:brushProperty name="width" value="0.02222" units="cm"/>
      <inkml:brushProperty name="height" value="0.02222" units="cm"/>
    </inkml:brush>
  </inkml:definitions>
  <inkml:trace contextRef="#ctx0" brushRef="#br0">14594 7343 2688,'-67'-12'1248,"55"2"-992,0 0-320,8 7 960,0 3-736,4 0-768,0 0 512,4 5-2944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3:17:17.184"/>
    </inkml:context>
    <inkml:brush xml:id="br0">
      <inkml:brushProperty name="width" value="0.02222" units="cm"/>
      <inkml:brushProperty name="height" value="0.02222" units="cm"/>
    </inkml:brush>
  </inkml:definitions>
  <inkml:trace contextRef="#ctx0" brushRef="#br0">13575 3706 3584,'-4'-40'1664,"8"32"-1312,0 1-448,-4 4 480,0 3-320,0 0-288,5 3 160,-1 4-1568,1 4 1248,-5 4-2080</inkml:trace>
  <inkml:trace contextRef="#ctx0" brushRef="#br0" timeOffset="927">13739 4407 3456,'-50'-40'1664,"47"40"-1312,3 3-448,0-3-2208,0 7 1792,0 5-1184</inkml:trace>
  <inkml:trace contextRef="#ctx0" brushRef="#br0" timeOffset="1116">13984 4378 3968,'-25'-62'1888,"25"56"-1504,0 1-480,0 5-864,5 5 736,0 1-3168</inkml:trace>
  <inkml:trace contextRef="#ctx0" brushRef="#br0" timeOffset="48451">13993 6763 6656,'-29'-52'3040,"29"49"-2400,0-5-800,0 8 64,8 0 32,3 0-1920,11 5 1536,14 1-4768</inkml:trace>
  <inkml:trace contextRef="#ctx0" brushRef="#br0" timeOffset="48602">13935 6796 6656,'-50'-45'2944,"50"41"-2336,9 4-768,27 15-4960,22-4 2208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3:17:18.880"/>
    </inkml:context>
    <inkml:brush xml:id="br0">
      <inkml:brushProperty name="width" value="0.02222" units="cm"/>
      <inkml:brushProperty name="height" value="0.02222" units="cm"/>
    </inkml:brush>
  </inkml:definitions>
  <inkml:trace contextRef="#ctx0" brushRef="#br0">22632 3637 4480,'-18'-21'1984,"18"21"-1568,5 3-512,-2 1-2848,2 4 2304,-5 3-1504</inkml:trace>
  <inkml:trace contextRef="#ctx0" brushRef="#br0" timeOffset="162">22651 3795 4608,'-29'-44'2080,"29"40"-1632,0 0-544,0 4-960,9 4-2944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3:17:56.244"/>
    </inkml:context>
    <inkml:brush xml:id="br0">
      <inkml:brushProperty name="width" value="0.02222" units="cm"/>
      <inkml:brushProperty name="height" value="0.02222" units="cm"/>
    </inkml:brush>
  </inkml:definitions>
  <inkml:trace contextRef="#ctx0" brushRef="#br0">2795 7482 8704,'-29'-27'4000,"29"27"-3168,0 0-1056,0 0-1600,8 5 1376,1-2-2336,8 5 2080,-2-1-4480</inkml:trace>
  <inkml:trace contextRef="#ctx0" brushRef="#br0" timeOffset="170">2802 7557 7168,'-19'-11'3232,"19"11"-2528,8 0-896,1 5-1568,5-3 1344,8 2-5600</inkml:trace>
  <inkml:trace contextRef="#ctx0" brushRef="#br0" timeOffset="338">2947 7649 8704,'-37'-8'4000,"32"8"-3168,1 0-1056,4 0-704,4 3 672,16 5-4928</inkml:trace>
  <inkml:trace contextRef="#ctx0" brushRef="#br0" timeOffset="5139">3413 7794 4096,'0'-5'1888,"3"-9"-1504,6-1-480,-2 12 672,-2-7-480,2-3 320,-2 3-320,-1-1 672,4 1-576,-3-3 256,2 3-320,2-3-160,-1-3 32,-1 1 160,2 2-128,-1 2 288,1-1-256,-6 6 768,-3-1-640,4 2-64,1 2-64,-5 3-64,0 0 0,0 0-544,0 0 416,3 8-1728,2-1 1440,-1-1-1184,1 2 1184,-5-1-3552</inkml:trace>
  <inkml:trace contextRef="#ctx0" brushRef="#br0" timeOffset="4849">3502 7849 6400,'-7'-8'2944,"9"0"-2336,3 12-768,-5-4 864,0 0-576,0 0 32,-5-4-96,3 1-672,-3 3 480,-3-4-1504,4-7 1280,-1-10-1760,1-2 1600,1 2-3232</inkml:trace>
  <inkml:trace contextRef="#ctx0" brushRef="#br0" timeOffset="4364">3421 7520 2816,'-5'0'1248,"5"0"-992,0 5-320,0-5 512,-3 2-384,-1 6 160,-6 0-160,3 0 416,0-3-352,-7 3 832,2-3-736,-1-5 800,6 0-768,-2 0 672,6 0-704,-2 0 352,1 0-416,1 0 64,-2 0-160,1 0 64,4 0-96,0 0-192,0-5 128,0 2-96,0-2 96,0 2 128,0 1-96,9-6 0,-9 3 32,3-1 128,-3 1-128,-3 3 0,-2-3 0,1 2-128,-1 3 64,2 0-64,3 0 64,0 0-1312,0 0 1056,0 0-1088,0 0 1024,8 3-256,-8 4 448,9 1 160,-9 0 0,3 2-160,-6 1 128,-2 4-1536,5-4 1248,5 0-2400</inkml:trace>
  <inkml:trace contextRef="#ctx0" brushRef="#br0" timeOffset="-1995">3466 7659 5888,'-38'-5'2624,"31"3"-2080,-1-1-672,8 3 736,0 0-512,0 0-864,0 0 640,8 0-3296,3 3 2656,1-3-2304</inkml:trace>
  <inkml:trace contextRef="#ctx0" brushRef="#br0" timeOffset="-1863">3495 7721 5632,'-33'-26'2496,"33"26"-1952,-5 0-672,5 0 288,12 11-3296,5 11 2464,-5-3-2656</inkml:trace>
  <inkml:trace contextRef="#ctx0" brushRef="#br0" timeOffset="-8979">3659 7619 4224,'-30'-14'1984,"30"17"-1568,0-3-512,13 11 224,-1 1-1472</inkml:trace>
  <inkml:trace contextRef="#ctx0" brushRef="#br0" timeOffset="8756">5118 7929 5376,'-62'-37'2400,"54"33"-1888,4 4-640,4 4-1248,4 4 1056,1 2-4128</inkml:trace>
  <inkml:trace contextRef="#ctx0" brushRef="#br0" timeOffset="8609">5097 7968 3968,'-37'-68'1888,"41"61"-1504,4-1-480,5 8-1216,4 0 992,7 0-2752</inkml:trace>
  <inkml:trace contextRef="#ctx0" brushRef="#br0" timeOffset="-1247">5310 7820 4608,'-17'-15'2080,"17"7"-1632,0 8-544,0-8 832,0 2-224,4 1-352,4 2-2144,4 6 1568,5 2-3712</inkml:trace>
  <inkml:trace contextRef="#ctx0" brushRef="#br0" timeOffset="-1098">5408 7740 5120,'-21'-7'2304,"18"7"-1824,-2-19-608,5 27 192,0-5-96,5 5-2752,-2-1 2176,6 7-2368</inkml:trace>
  <inkml:trace contextRef="#ctx0" brushRef="#br0" timeOffset="8912">5395 7986 4224,'-12'-18'1984,"20"22"-1568,4-4-512,0 0-1408,9 0 1152,13 0-2816</inkml:trace>
  <inkml:trace contextRef="#ctx0" brushRef="#br0" timeOffset="-463">6746 7831 7040,'-74'-34'3136,"69"31"-2464,5 3-832,0 0 64,0-8-4256,0 16 3392,-3-5-2624</inkml:trace>
  <inkml:trace contextRef="#ctx0" brushRef="#br0" timeOffset="-662">6867 7844 5248,'-16'-11'2400,"25"8"-1888,11 3-640,-8 0-3488</inkml:trace>
  <inkml:trace contextRef="#ctx0" brushRef="#br0" timeOffset="3349">3167 8186 3072,'-5'6'1344,"10"-1"-1056,4-5-352,-9 0 416,0 0-288,0 0-224,0 7 160,-5 4-384,1 2 288,-1 3 128,2-6-32,-1 1 96,-1-3-64,5-1-32,0 1 32,0-1 32,0 1-32,0-8-96,5 6 32,-5-6 640,0 0-480,0 0 320,0 0-320,0 0-64,-5 5-32,1-2-128,0-3 64,-1 4-608,1 7-288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3:31:20.926"/>
    </inkml:context>
    <inkml:brush xml:id="br0">
      <inkml:brushProperty name="width" value="0.02222" units="cm"/>
      <inkml:brushProperty name="height" value="0.02222" units="cm"/>
    </inkml:brush>
  </inkml:definitions>
  <inkml:trace contextRef="#ctx0" brushRef="#br0">11834 11508 21247,'70'44'9472,"-58"5"-7456,-17-23-2560,-2-18 1120,-1-11-576,-1-2 0,9 5 0,9 8 0,-1 0 0,4-1 0,0 4 0,-3-1 0,-5-2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3:53:35.423"/>
    </inkml:context>
    <inkml:brush xml:id="br0">
      <inkml:brushProperty name="width" value="0.02222" units="cm"/>
      <inkml:brushProperty name="height" value="0.02222" units="cm"/>
    </inkml:brush>
  </inkml:definitions>
  <inkml:trace contextRef="#ctx0" brushRef="#br0">7053 7178 3712,'-24'-28'1760,"24"28"-1376,5 0-480,-5 0-864,7 0 736,5 0-2880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10T13:53:36.540"/>
    </inkml:context>
    <inkml:brush xml:id="br0">
      <inkml:brushProperty name="width" value="0.02222" units="cm"/>
      <inkml:brushProperty name="height" value="0.02222" units="cm"/>
    </inkml:brush>
  </inkml:definitions>
  <inkml:trace contextRef="#ctx0" brushRef="#br0">12308 7454 4224,'-39'-77'1888,"31"74"-1504,-8-4-480,16 7 480,-4 0-320,1 0-1120,10 17-2368,2 15 2592,3 0-160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8ED00-795E-41F1-9915-8307C53D6461}" type="datetimeFigureOut">
              <a:rPr lang="zh-TW" altLang="en-US" smtClean="0"/>
              <a:t>2017/9/10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4094A-5C20-4C7B-8D5B-96C74CC32451}" type="slidenum">
              <a:rPr lang="zh-TW" altLang="en-US" smtClean="0"/>
              <a:t>‹#›</a:t>
            </a:fld>
            <a:endParaRPr lang="zh-TW" altLang="en-US"/>
          </a:p>
        </p:txBody>
      </p:sp>
    </p:spTree>
    <p:extLst>
      <p:ext uri="{BB962C8B-B14F-4D97-AF65-F5344CB8AC3E}">
        <p14:creationId xmlns:p14="http://schemas.microsoft.com/office/powerpoint/2010/main" val="2060642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584" name="Shape 58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130559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Shape 1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4" name="Shape 1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1195" name="Shape 1195"/>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a:t>
            </a:fld>
            <a:endParaRPr lang="en-US"/>
          </a:p>
        </p:txBody>
      </p:sp>
    </p:spTree>
    <p:extLst>
      <p:ext uri="{BB962C8B-B14F-4D97-AF65-F5344CB8AC3E}">
        <p14:creationId xmlns:p14="http://schemas.microsoft.com/office/powerpoint/2010/main" val="65162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prstGeom prst="rect">
            <a:avLst/>
          </a:prstGeom>
        </p:spPr>
        <p:txBody>
          <a:bodyPr/>
          <a:lstStyle/>
          <a:p>
            <a:endParaRPr/>
          </a:p>
        </p:txBody>
      </p:sp>
      <p:sp>
        <p:nvSpPr>
          <p:cNvPr id="183" name="Shape 18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235802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45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endParaRPr lang="en-US" altLang="zh-TW"/>
          </a:p>
        </p:txBody>
      </p:sp>
      <p:sp>
        <p:nvSpPr>
          <p:cNvPr id="5" name="頁尾版面配置區 4"/>
          <p:cNvSpPr>
            <a:spLocks noGrp="1"/>
          </p:cNvSpPr>
          <p:nvPr>
            <p:ph type="ftr" sz="quarter" idx="11"/>
          </p:nvPr>
        </p:nvSpPr>
        <p:spPr/>
        <p:txBody>
          <a:bodyPr/>
          <a:lstStyle/>
          <a:p>
            <a:endParaRPr lang="en-US" altLang="zh-TW"/>
          </a:p>
        </p:txBody>
      </p:sp>
      <p:sp>
        <p:nvSpPr>
          <p:cNvPr id="6" name="投影片編號版面配置區 5"/>
          <p:cNvSpPr>
            <a:spLocks noGrp="1"/>
          </p:cNvSpPr>
          <p:nvPr>
            <p:ph type="sldNum" sz="quarter" idx="12"/>
          </p:nvPr>
        </p:nvSpPr>
        <p:spPr/>
        <p:txBody>
          <a:body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110899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en-US" altLang="zh-TW"/>
          </a:p>
        </p:txBody>
      </p:sp>
      <p:sp>
        <p:nvSpPr>
          <p:cNvPr id="5" name="頁尾版面配置區 4"/>
          <p:cNvSpPr>
            <a:spLocks noGrp="1"/>
          </p:cNvSpPr>
          <p:nvPr>
            <p:ph type="ftr" sz="quarter" idx="11"/>
          </p:nvPr>
        </p:nvSpPr>
        <p:spPr/>
        <p:txBody>
          <a:bodyPr/>
          <a:lstStyle/>
          <a:p>
            <a:endParaRPr lang="en-US" altLang="zh-TW"/>
          </a:p>
        </p:txBody>
      </p:sp>
      <p:sp>
        <p:nvSpPr>
          <p:cNvPr id="6" name="投影片編號版面配置區 5"/>
          <p:cNvSpPr>
            <a:spLocks noGrp="1"/>
          </p:cNvSpPr>
          <p:nvPr>
            <p:ph type="sldNum" sz="quarter" idx="12"/>
          </p:nvPr>
        </p:nvSpPr>
        <p:spPr/>
        <p:txBody>
          <a:body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179938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en-US" altLang="zh-TW"/>
          </a:p>
        </p:txBody>
      </p:sp>
      <p:sp>
        <p:nvSpPr>
          <p:cNvPr id="5" name="頁尾版面配置區 4"/>
          <p:cNvSpPr>
            <a:spLocks noGrp="1"/>
          </p:cNvSpPr>
          <p:nvPr>
            <p:ph type="ftr" sz="quarter" idx="11"/>
          </p:nvPr>
        </p:nvSpPr>
        <p:spPr/>
        <p:txBody>
          <a:bodyPr/>
          <a:lstStyle/>
          <a:p>
            <a:endParaRPr lang="en-US" altLang="zh-TW"/>
          </a:p>
        </p:txBody>
      </p:sp>
      <p:sp>
        <p:nvSpPr>
          <p:cNvPr id="6" name="投影片編號版面配置區 5"/>
          <p:cNvSpPr>
            <a:spLocks noGrp="1"/>
          </p:cNvSpPr>
          <p:nvPr>
            <p:ph type="sldNum" sz="quarter" idx="12"/>
          </p:nvPr>
        </p:nvSpPr>
        <p:spPr/>
        <p:txBody>
          <a:body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503530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graphicFrame>
        <p:nvGraphicFramePr>
          <p:cNvPr id="2" name="物件 9" hidden="1"/>
          <p:cNvGraphicFramePr>
            <a:graphicFrameLocks noChangeAspect="1"/>
          </p:cNvGraphicFramePr>
          <p:nvPr userDrawn="1">
            <p:custDataLst>
              <p:tags r:id="rId2"/>
            </p:custDataLst>
          </p:nvPr>
        </p:nvGraphicFramePr>
        <p:xfrm>
          <a:off x="1490" y="1985"/>
          <a:ext cx="1487" cy="1984"/>
        </p:xfrm>
        <a:graphic>
          <a:graphicData uri="http://schemas.openxmlformats.org/presentationml/2006/ole">
            <mc:AlternateContent xmlns:mc="http://schemas.openxmlformats.org/markup-compatibility/2006">
              <mc:Choice xmlns:v="urn:schemas-microsoft-com:vml" Requires="v">
                <p:oleObj spid="_x0000_s1028" name="think-cell Slide" r:id="rId4" imgW="360" imgH="360" progId="TCLayout.ActiveDocument.1">
                  <p:embed/>
                </p:oleObj>
              </mc:Choice>
              <mc:Fallback>
                <p:oleObj name="think-cell Slide" r:id="rId4" imgW="360" imgH="360" progId="TCLayout.ActiveDocument.1">
                  <p:embed/>
                  <p:pic>
                    <p:nvPicPr>
                      <p:cNvPr id="2" name="物件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0" y="1985"/>
                        <a:ext cx="1487" cy="1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 name="Picture 2" descr="\\.psf\Home\Desktop\acer_logo_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13811" y="6441283"/>
            <a:ext cx="639753" cy="204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73438" y="6544468"/>
            <a:ext cx="928139" cy="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lnSpc>
                <a:spcPct val="90000"/>
              </a:lnSpc>
              <a:defRPr/>
            </a:pPr>
            <a:r>
              <a:rPr lang="en-US" altLang="zh-TW" sz="700" kern="0" smtClean="0">
                <a:solidFill>
                  <a:srgbClr val="89898B"/>
                </a:solidFill>
                <a:cs typeface="Arial"/>
                <a:sym typeface="Arial"/>
              </a:rPr>
              <a:t>ACER CONFIDENTIAL</a:t>
            </a:r>
          </a:p>
        </p:txBody>
      </p:sp>
      <p:sp>
        <p:nvSpPr>
          <p:cNvPr id="5" name="CasellaDiTesto 6"/>
          <p:cNvSpPr txBox="1">
            <a:spLocks noChangeArrowheads="1"/>
          </p:cNvSpPr>
          <p:nvPr/>
        </p:nvSpPr>
        <p:spPr bwMode="auto">
          <a:xfrm>
            <a:off x="3000888" y="6667500"/>
            <a:ext cx="173001" cy="3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5632" tIns="42816" rIns="85632" bIns="42816">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defRPr/>
            </a:pPr>
            <a:endParaRPr kumimoji="0" lang="it-IT" altLang="zh-TW" sz="1400" kern="0" smtClean="0">
              <a:solidFill>
                <a:srgbClr val="000000"/>
              </a:solidFill>
              <a:cs typeface="Arial"/>
              <a:sym typeface="Arial"/>
            </a:endParaRPr>
          </a:p>
        </p:txBody>
      </p:sp>
      <p:sp>
        <p:nvSpPr>
          <p:cNvPr id="6" name="Footer Placeholder 4"/>
          <p:cNvSpPr>
            <a:spLocks noGrp="1"/>
          </p:cNvSpPr>
          <p:nvPr>
            <p:ph type="ftr" sz="quarter" idx="10"/>
          </p:nvPr>
        </p:nvSpPr>
        <p:spPr>
          <a:xfrm>
            <a:off x="2560501" y="6486923"/>
            <a:ext cx="4030441" cy="182563"/>
          </a:xfrm>
          <a:prstGeom prst="rect">
            <a:avLst/>
          </a:prstGeom>
        </p:spPr>
        <p:txBody>
          <a:bodyPr lIns="85707" tIns="42853" rIns="85707" bIns="42853"/>
          <a:lstStyle>
            <a:lvl1pPr>
              <a:defRPr/>
            </a:lvl1pPr>
          </a:lstStyle>
          <a:p>
            <a:pPr>
              <a:defRPr/>
            </a:pPr>
            <a:r>
              <a:rPr lang="en-US" altLang="zh-TW" sz="1400" kern="0">
                <a:solidFill>
                  <a:srgbClr val="000000"/>
                </a:solidFill>
                <a:cs typeface="Arial"/>
                <a:sym typeface="Arial"/>
              </a:rPr>
              <a:t>Presentation Title</a:t>
            </a:r>
          </a:p>
        </p:txBody>
      </p:sp>
      <p:sp>
        <p:nvSpPr>
          <p:cNvPr id="7" name="Slide Number Placeholder 5"/>
          <p:cNvSpPr>
            <a:spLocks noGrp="1"/>
          </p:cNvSpPr>
          <p:nvPr>
            <p:ph type="sldNum" sz="quarter" idx="11"/>
          </p:nvPr>
        </p:nvSpPr>
        <p:spPr/>
        <p:txBody>
          <a:bodyPr/>
          <a:lstStyle>
            <a:lvl1pPr>
              <a:defRPr/>
            </a:lvl1pPr>
          </a:lstStyle>
          <a:p>
            <a:pPr>
              <a:defRPr/>
            </a:pPr>
            <a:fld id="{59AC7F3D-F115-46BB-B408-EFAD0CCBA022}" type="slidenum">
              <a:rPr lang="en-US" altLang="zh-TW"/>
              <a:pPr>
                <a:defRPr/>
              </a:pPr>
              <a:t>‹#›</a:t>
            </a:fld>
            <a:endParaRPr lang="en-US" altLang="zh-TW"/>
          </a:p>
        </p:txBody>
      </p:sp>
    </p:spTree>
    <p:extLst>
      <p:ext uri="{BB962C8B-B14F-4D97-AF65-F5344CB8AC3E}">
        <p14:creationId xmlns:p14="http://schemas.microsoft.com/office/powerpoint/2010/main" val="3680876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endParaRPr lang="en-US" altLang="zh-TW"/>
          </a:p>
        </p:txBody>
      </p:sp>
      <p:sp>
        <p:nvSpPr>
          <p:cNvPr id="5" name="頁尾版面配置區 4"/>
          <p:cNvSpPr>
            <a:spLocks noGrp="1"/>
          </p:cNvSpPr>
          <p:nvPr>
            <p:ph type="ftr" sz="quarter" idx="11"/>
          </p:nvPr>
        </p:nvSpPr>
        <p:spPr/>
        <p:txBody>
          <a:bodyPr/>
          <a:lstStyle/>
          <a:p>
            <a:endParaRPr lang="en-US" altLang="zh-TW"/>
          </a:p>
        </p:txBody>
      </p:sp>
      <p:sp>
        <p:nvSpPr>
          <p:cNvPr id="6" name="投影片編號版面配置區 5"/>
          <p:cNvSpPr>
            <a:spLocks noGrp="1"/>
          </p:cNvSpPr>
          <p:nvPr>
            <p:ph type="sldNum" sz="quarter" idx="12"/>
          </p:nvPr>
        </p:nvSpPr>
        <p:spPr/>
        <p:txBody>
          <a:body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166819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9"/>
            <a:ext cx="7886700" cy="2852737"/>
          </a:xfrm>
        </p:spPr>
        <p:txBody>
          <a:bodyPr anchor="b"/>
          <a:lstStyle>
            <a:lvl1pPr>
              <a:defRPr sz="4500"/>
            </a:lvl1pPr>
          </a:lstStyle>
          <a:p>
            <a:r>
              <a:rPr lang="zh-TW" altLang="en-US"/>
              <a:t>按一下以編輯母片標題樣式</a:t>
            </a:r>
          </a:p>
        </p:txBody>
      </p:sp>
      <p:sp>
        <p:nvSpPr>
          <p:cNvPr id="3" name="文字版面配置區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endParaRPr lang="en-US" altLang="zh-TW"/>
          </a:p>
        </p:txBody>
      </p:sp>
      <p:sp>
        <p:nvSpPr>
          <p:cNvPr id="5" name="頁尾版面配置區 4"/>
          <p:cNvSpPr>
            <a:spLocks noGrp="1"/>
          </p:cNvSpPr>
          <p:nvPr>
            <p:ph type="ftr" sz="quarter" idx="11"/>
          </p:nvPr>
        </p:nvSpPr>
        <p:spPr/>
        <p:txBody>
          <a:bodyPr/>
          <a:lstStyle/>
          <a:p>
            <a:endParaRPr lang="en-US" altLang="zh-TW"/>
          </a:p>
        </p:txBody>
      </p:sp>
      <p:sp>
        <p:nvSpPr>
          <p:cNvPr id="6" name="投影片編號版面配置區 5"/>
          <p:cNvSpPr>
            <a:spLocks noGrp="1"/>
          </p:cNvSpPr>
          <p:nvPr>
            <p:ph type="sldNum" sz="quarter" idx="12"/>
          </p:nvPr>
        </p:nvSpPr>
        <p:spPr/>
        <p:txBody>
          <a:body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333577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endParaRPr lang="en-US" altLang="zh-TW"/>
          </a:p>
        </p:txBody>
      </p:sp>
      <p:sp>
        <p:nvSpPr>
          <p:cNvPr id="6" name="頁尾版面配置區 5"/>
          <p:cNvSpPr>
            <a:spLocks noGrp="1"/>
          </p:cNvSpPr>
          <p:nvPr>
            <p:ph type="ftr" sz="quarter" idx="11"/>
          </p:nvPr>
        </p:nvSpPr>
        <p:spPr/>
        <p:txBody>
          <a:bodyPr/>
          <a:lstStyle/>
          <a:p>
            <a:endParaRPr lang="en-US" altLang="zh-TW"/>
          </a:p>
        </p:txBody>
      </p:sp>
      <p:sp>
        <p:nvSpPr>
          <p:cNvPr id="7" name="投影片編號版面配置區 6"/>
          <p:cNvSpPr>
            <a:spLocks noGrp="1"/>
          </p:cNvSpPr>
          <p:nvPr>
            <p:ph type="sldNum" sz="quarter" idx="12"/>
          </p:nvPr>
        </p:nvSpPr>
        <p:spPr/>
        <p:txBody>
          <a:body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239123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29841" y="365126"/>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endParaRPr lang="en-US" altLang="zh-TW"/>
          </a:p>
        </p:txBody>
      </p:sp>
      <p:sp>
        <p:nvSpPr>
          <p:cNvPr id="8" name="頁尾版面配置區 7"/>
          <p:cNvSpPr>
            <a:spLocks noGrp="1"/>
          </p:cNvSpPr>
          <p:nvPr>
            <p:ph type="ftr" sz="quarter" idx="11"/>
          </p:nvPr>
        </p:nvSpPr>
        <p:spPr/>
        <p:txBody>
          <a:bodyPr/>
          <a:lstStyle/>
          <a:p>
            <a:endParaRPr lang="en-US" altLang="zh-TW"/>
          </a:p>
        </p:txBody>
      </p:sp>
      <p:sp>
        <p:nvSpPr>
          <p:cNvPr id="9" name="投影片編號版面配置區 8"/>
          <p:cNvSpPr>
            <a:spLocks noGrp="1"/>
          </p:cNvSpPr>
          <p:nvPr>
            <p:ph type="sldNum" sz="quarter" idx="12"/>
          </p:nvPr>
        </p:nvSpPr>
        <p:spPr/>
        <p:txBody>
          <a:body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613312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endParaRPr lang="en-US" altLang="zh-TW"/>
          </a:p>
        </p:txBody>
      </p:sp>
      <p:sp>
        <p:nvSpPr>
          <p:cNvPr id="4" name="頁尾版面配置區 3"/>
          <p:cNvSpPr>
            <a:spLocks noGrp="1"/>
          </p:cNvSpPr>
          <p:nvPr>
            <p:ph type="ftr" sz="quarter" idx="11"/>
          </p:nvPr>
        </p:nvSpPr>
        <p:spPr/>
        <p:txBody>
          <a:bodyPr/>
          <a:lstStyle/>
          <a:p>
            <a:endParaRPr lang="en-US" altLang="zh-TW"/>
          </a:p>
        </p:txBody>
      </p:sp>
      <p:sp>
        <p:nvSpPr>
          <p:cNvPr id="5" name="投影片編號版面配置區 4"/>
          <p:cNvSpPr>
            <a:spLocks noGrp="1"/>
          </p:cNvSpPr>
          <p:nvPr>
            <p:ph type="sldNum" sz="quarter" idx="12"/>
          </p:nvPr>
        </p:nvSpPr>
        <p:spPr/>
        <p:txBody>
          <a:body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3495955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endParaRPr lang="en-US" altLang="zh-TW"/>
          </a:p>
        </p:txBody>
      </p:sp>
      <p:sp>
        <p:nvSpPr>
          <p:cNvPr id="3" name="頁尾版面配置區 2"/>
          <p:cNvSpPr>
            <a:spLocks noGrp="1"/>
          </p:cNvSpPr>
          <p:nvPr>
            <p:ph type="ftr" sz="quarter" idx="11"/>
          </p:nvPr>
        </p:nvSpPr>
        <p:spPr/>
        <p:txBody>
          <a:bodyPr/>
          <a:lstStyle/>
          <a:p>
            <a:endParaRPr lang="en-US" altLang="zh-TW"/>
          </a:p>
        </p:txBody>
      </p:sp>
      <p:sp>
        <p:nvSpPr>
          <p:cNvPr id="4" name="投影片編號版面配置區 3"/>
          <p:cNvSpPr>
            <a:spLocks noGrp="1"/>
          </p:cNvSpPr>
          <p:nvPr>
            <p:ph type="sldNum" sz="quarter" idx="12"/>
          </p:nvPr>
        </p:nvSpPr>
        <p:spPr/>
        <p:txBody>
          <a:body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2204156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p>
        </p:txBody>
      </p:sp>
      <p:sp>
        <p:nvSpPr>
          <p:cNvPr id="3" name="內容版面配置區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p:cNvSpPr>
            <a:spLocks noGrp="1"/>
          </p:cNvSpPr>
          <p:nvPr>
            <p:ph type="dt" sz="half" idx="10"/>
          </p:nvPr>
        </p:nvSpPr>
        <p:spPr/>
        <p:txBody>
          <a:bodyPr/>
          <a:lstStyle/>
          <a:p>
            <a:endParaRPr lang="en-US" altLang="zh-TW"/>
          </a:p>
        </p:txBody>
      </p:sp>
      <p:sp>
        <p:nvSpPr>
          <p:cNvPr id="6" name="頁尾版面配置區 5"/>
          <p:cNvSpPr>
            <a:spLocks noGrp="1"/>
          </p:cNvSpPr>
          <p:nvPr>
            <p:ph type="ftr" sz="quarter" idx="11"/>
          </p:nvPr>
        </p:nvSpPr>
        <p:spPr/>
        <p:txBody>
          <a:bodyPr/>
          <a:lstStyle/>
          <a:p>
            <a:endParaRPr lang="en-US" altLang="zh-TW"/>
          </a:p>
        </p:txBody>
      </p:sp>
      <p:sp>
        <p:nvSpPr>
          <p:cNvPr id="7" name="投影片編號版面配置區 6"/>
          <p:cNvSpPr>
            <a:spLocks noGrp="1"/>
          </p:cNvSpPr>
          <p:nvPr>
            <p:ph type="sldNum" sz="quarter" idx="12"/>
          </p:nvPr>
        </p:nvSpPr>
        <p:spPr/>
        <p:txBody>
          <a:body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844003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p>
        </p:txBody>
      </p:sp>
      <p:sp>
        <p:nvSpPr>
          <p:cNvPr id="3" name="圖片版面配置區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p:cNvSpPr>
            <a:spLocks noGrp="1"/>
          </p:cNvSpPr>
          <p:nvPr>
            <p:ph type="dt" sz="half" idx="10"/>
          </p:nvPr>
        </p:nvSpPr>
        <p:spPr/>
        <p:txBody>
          <a:bodyPr/>
          <a:lstStyle/>
          <a:p>
            <a:endParaRPr lang="en-US" altLang="zh-TW"/>
          </a:p>
        </p:txBody>
      </p:sp>
      <p:sp>
        <p:nvSpPr>
          <p:cNvPr id="6" name="頁尾版面配置區 5"/>
          <p:cNvSpPr>
            <a:spLocks noGrp="1"/>
          </p:cNvSpPr>
          <p:nvPr>
            <p:ph type="ftr" sz="quarter" idx="11"/>
          </p:nvPr>
        </p:nvSpPr>
        <p:spPr/>
        <p:txBody>
          <a:bodyPr/>
          <a:lstStyle/>
          <a:p>
            <a:endParaRPr lang="en-US" altLang="zh-TW"/>
          </a:p>
        </p:txBody>
      </p:sp>
      <p:sp>
        <p:nvSpPr>
          <p:cNvPr id="7" name="投影片編號版面配置區 6"/>
          <p:cNvSpPr>
            <a:spLocks noGrp="1"/>
          </p:cNvSpPr>
          <p:nvPr>
            <p:ph type="sldNum" sz="quarter" idx="12"/>
          </p:nvPr>
        </p:nvSpPr>
        <p:spPr/>
        <p:txBody>
          <a:body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2961435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ltLang="zh-TW"/>
          </a:p>
        </p:txBody>
      </p:sp>
      <p:sp>
        <p:nvSpPr>
          <p:cNvPr id="5" name="頁尾版面配置區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ltLang="zh-TW"/>
          </a:p>
        </p:txBody>
      </p:sp>
      <p:sp>
        <p:nvSpPr>
          <p:cNvPr id="6" name="投影片編號版面配置區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DF83617-1C7C-422E-882C-B94A2B163D74}" type="slidenum">
              <a:rPr lang="en-US" altLang="zh-TW" smtClean="0"/>
              <a:pPr/>
              <a:t>‹#›</a:t>
            </a:fld>
            <a:endParaRPr lang="en-US" altLang="zh-TW"/>
          </a:p>
        </p:txBody>
      </p:sp>
    </p:spTree>
    <p:extLst>
      <p:ext uri="{BB962C8B-B14F-4D97-AF65-F5344CB8AC3E}">
        <p14:creationId xmlns:p14="http://schemas.microsoft.com/office/powerpoint/2010/main" val="7267138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Lst>
  <p:transition spd="slow">
    <p:randomBar dir="vert"/>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VR_demo_video/2015_CHI_Robin_Hung_Mike/Mike_TouchSense-%20Expanding%20Touchscreen%20Input%20Vocabulary%20Using%20Different%20Areas%20of%20Users'%20Finger%20Pads.mp4" TargetMode="External"/><Relationship Id="rId2" Type="http://schemas.openxmlformats.org/officeDocument/2006/relationships/hyperlink" Target="../../VR_demo_video/2015_CHI_Robin_Hung_Mike/CHI%202013%20-%20NailDisplay-%20Bringing%20an%20Always-Available%20Visual%20Display%20to%20Fingertips.mp4" TargetMode="External"/><Relationship Id="rId1" Type="http://schemas.openxmlformats.org/officeDocument/2006/relationships/slideLayout" Target="../slideLayouts/slideLayout2.xml"/><Relationship Id="rId4" Type="http://schemas.openxmlformats.org/officeDocument/2006/relationships/hyperlink" Target="../../VR_demo_video/2015_CHI_Robin_Hung_Mike/FingerPad-%20Private%20and%20Subtle%20Interaction%20Using%20Fingertips.mp4"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VR_demo_video/&#38515;&#27663;&#22826;&#26997;%20&#32769;&#26550;%2064&#24335;%20iClone%20Motion%20Capture&#24930;&#36895;&#29256;&#26412;.mp4" TargetMode="External"/><Relationship Id="rId2" Type="http://schemas.openxmlformats.org/officeDocument/2006/relationships/hyperlink" Target="../../VR_demo_video/CG_History_Pixar_VR_Talk_Crazy_Talk/Crazy_talk.mp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8UeLBCSZQq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youtube.com/watch?v=6LPplUv2Kn8"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0rtVZe5v2Zc" TargetMode="External"/><Relationship Id="rId2" Type="http://schemas.openxmlformats.org/officeDocument/2006/relationships/hyperlink" Target="https://www.youtube.com/watch?v=iOoGrTYrhJ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hISex1fK-Do"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10.png"/><Relationship Id="rId7" Type="http://schemas.openxmlformats.org/officeDocument/2006/relationships/image" Target="../media/image13.pn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2.png"/><Relationship Id="rId4" Type="http://schemas.openxmlformats.org/officeDocument/2006/relationships/customXml" Target="../ink/ink5.xml"/><Relationship Id="rId9" Type="http://schemas.openxmlformats.org/officeDocument/2006/relationships/image" Target="../media/image140.png"/></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customXml" Target="../ink/ink8.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customXml" Target="../ink/ink9.xml"/></Relationships>
</file>

<file path=ppt/slides/_rels/slide4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15.xml"/><Relationship Id="rId3" Type="http://schemas.openxmlformats.org/officeDocument/2006/relationships/customXml" Target="../ink/ink10.xml"/><Relationship Id="rId7" Type="http://schemas.openxmlformats.org/officeDocument/2006/relationships/customXml" Target="../ink/ink12.xml"/><Relationship Id="rId12"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customXml" Target="../ink/ink14.xml"/><Relationship Id="rId5" Type="http://schemas.openxmlformats.org/officeDocument/2006/relationships/customXml" Target="../ink/ink11.xml"/><Relationship Id="rId15" Type="http://schemas.openxmlformats.org/officeDocument/2006/relationships/image" Target="../media/image27.jpeg"/><Relationship Id="rId10" Type="http://schemas.openxmlformats.org/officeDocument/2006/relationships/image" Target="../media/image200.png"/><Relationship Id="rId4" Type="http://schemas.openxmlformats.org/officeDocument/2006/relationships/image" Target="../media/image170.png"/><Relationship Id="rId9" Type="http://schemas.openxmlformats.org/officeDocument/2006/relationships/customXml" Target="../ink/ink13.xml"/><Relationship Id="rId1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YJdMPUF8cDM" TargetMode="External"/><Relationship Id="rId2" Type="http://schemas.openxmlformats.org/officeDocument/2006/relationships/hyperlink" Target="http://www.computationalimaging.org/publications/the-light-field-stereoscope/" TargetMode="External"/><Relationship Id="rId1" Type="http://schemas.openxmlformats.org/officeDocument/2006/relationships/slideLayout" Target="../slideLayouts/slideLayout2.xml"/><Relationship Id="rId5" Type="http://schemas.openxmlformats.org/officeDocument/2006/relationships/hyperlink" Target="http://www.scientificamerican.com/editorial/world-changing-ideas-2014/" TargetMode="External"/><Relationship Id="rId4" Type="http://schemas.openxmlformats.org/officeDocument/2006/relationships/hyperlink" Target="http://graphics.berkeley.edu/papers/Huang-EFD-2014-08/index.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VR_demo_video/05GESTURE.mp4" TargetMode="External"/><Relationship Id="rId2" Type="http://schemas.openxmlformats.org/officeDocument/2006/relationships/hyperlink" Target="../../VR_demo_video/06PANORAMA.mp4" TargetMode="Externa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VR_demo_video/Latency_Detection_mp4.MP4" TargetMode="External"/><Relationship Id="rId4" Type="http://schemas.openxmlformats.org/officeDocument/2006/relationships/hyperlink" Target="../../VR_demo_video/07BUILDING.mp4"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customXml" Target="../ink/ink16.xml"/><Relationship Id="rId7" Type="http://schemas.openxmlformats.org/officeDocument/2006/relationships/customXml" Target="../ink/ink18.xml"/><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17.xml"/><Relationship Id="rId10" Type="http://schemas.openxmlformats.org/officeDocument/2006/relationships/image" Target="../media/image280.png"/><Relationship Id="rId4" Type="http://schemas.openxmlformats.org/officeDocument/2006/relationships/image" Target="../media/image250.png"/><Relationship Id="rId9" Type="http://schemas.openxmlformats.org/officeDocument/2006/relationships/customXml" Target="../ink/ink19.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ozLaklIFWUI" TargetMode="External"/><Relationship Id="rId2" Type="http://schemas.openxmlformats.org/officeDocument/2006/relationships/hyperlink" Target="https://www.youtube.com/watch?v=6WYnNC-vUM8" TargetMode="External"/><Relationship Id="rId1" Type="http://schemas.openxmlformats.org/officeDocument/2006/relationships/slideLayout" Target="../slideLayouts/slideLayout2.xml"/><Relationship Id="rId4" Type="http://schemas.openxmlformats.org/officeDocument/2006/relationships/hyperlink" Target="https://www.youtube.com/watch?v=M0IR40ud0jU#t=2.57882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33.jpeg"/><Relationship Id="rId7" Type="http://schemas.openxmlformats.org/officeDocument/2006/relationships/image" Target="../media/image32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customXml" Target="../ink/ink20.xml"/><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30.png"/></Relationships>
</file>

<file path=ppt/slides/_rels/slide6.xml.rels><?xml version="1.0" encoding="UTF-8" standalone="yes"?>
<Relationships xmlns="http://schemas.openxmlformats.org/package/2006/relationships"><Relationship Id="rId2" Type="http://schemas.openxmlformats.org/officeDocument/2006/relationships/hyperlink" Target="https://www.youtube.com/watch?v=XlUmyN0U19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VR_demo_video/Emily_Final_Good_mp4.mp4" TargetMode="External"/><Relationship Id="rId3" Type="http://schemas.openxmlformats.org/officeDocument/2006/relationships/hyperlink" Target="Scope_Plus_Circuit_board.mp4" TargetMode="External"/><Relationship Id="rId7" Type="http://schemas.openxmlformats.org/officeDocument/2006/relationships/hyperlink" Target="../../VR_demo_video/TRACK_LIN_YI_C.mp4" TargetMode="External"/><Relationship Id="rId2" Type="http://schemas.openxmlformats.org/officeDocument/2006/relationships/hyperlink" Target="Scope%20%20_%20A%20Stereoscopic%20Video%20See-Through%20Augmented%20Reality%20Microscope.mp4" TargetMode="External"/><Relationship Id="rId1" Type="http://schemas.openxmlformats.org/officeDocument/2006/relationships/slideLayout" Target="../slideLayouts/slideLayout2.xml"/><Relationship Id="rId6" Type="http://schemas.openxmlformats.org/officeDocument/2006/relationships/hyperlink" Target="../../VR_demo_video/ANIM1_LIN_YI_C.mp4" TargetMode="External"/><Relationship Id="rId5" Type="http://schemas.openxmlformats.org/officeDocument/2006/relationships/hyperlink" Target="../../Conference/Siggraph_Asia_2016/c116%20f116%201%20a280%20suppvideo%20v2.mp4" TargetMode="External"/><Relationship Id="rId4" Type="http://schemas.openxmlformats.org/officeDocument/2006/relationships/hyperlink" Target="../../VR_demo_video/catAR_AR_Surgery/catAR_demo1125.mp4"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VR_demo_video/3D_DDR.mp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VR_demo_video/2015_CHI_Robin_Hung_Mike/ifig_IM_TOP_Tangible_Object_Manipulation.mp4" TargetMode="External"/><Relationship Id="rId2" Type="http://schemas.openxmlformats.org/officeDocument/2006/relationships/hyperlink" Target="../../VR_demo_video/2015_CHI_Robin_Hung_Mike/iwindow_&#38568;&#24847;&#20114;&#21205;&#31383;.mp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p:cNvSpPr>
            <a:spLocks noGrp="1" noRot="1" noChangeArrowheads="1"/>
          </p:cNvSpPr>
          <p:nvPr>
            <p:ph type="ctrTitle"/>
          </p:nvPr>
        </p:nvSpPr>
        <p:spPr>
          <a:xfrm>
            <a:off x="755650" y="476672"/>
            <a:ext cx="7772400" cy="2448272"/>
          </a:xfrm>
        </p:spPr>
        <p:txBody>
          <a:bodyPr>
            <a:normAutofit/>
          </a:bodyPr>
          <a:lstStyle/>
          <a:p>
            <a:r>
              <a:rPr lang="en-US" altLang="zh-TW" sz="4000" dirty="0" smtClean="0">
                <a:latin typeface="標楷體" panose="03000509000000000000" pitchFamily="65" charset="-120"/>
                <a:ea typeface="標楷體" panose="03000509000000000000" pitchFamily="65" charset="-120"/>
              </a:rPr>
              <a:t/>
            </a:r>
            <a:br>
              <a:rPr lang="en-US" altLang="zh-TW" sz="4000" dirty="0" smtClean="0">
                <a:latin typeface="標楷體" panose="03000509000000000000" pitchFamily="65" charset="-120"/>
                <a:ea typeface="標楷體" panose="03000509000000000000" pitchFamily="65" charset="-120"/>
              </a:rPr>
            </a:br>
            <a:r>
              <a:rPr lang="en-US" altLang="zh-TW" sz="3600" b="1" dirty="0" smtClean="0"/>
              <a:t>VR</a:t>
            </a:r>
            <a:r>
              <a:rPr lang="en-US" altLang="zh-TW" sz="3600" b="1" dirty="0" smtClean="0"/>
              <a:t>/AR</a:t>
            </a:r>
            <a:r>
              <a:rPr lang="en-US" altLang="zh-TW" sz="3600" b="1" dirty="0" smtClean="0"/>
              <a:t> </a:t>
            </a:r>
            <a:r>
              <a:rPr lang="en-US" altLang="zh-TW" sz="3600" b="1" dirty="0" smtClean="0"/>
              <a:t/>
            </a:r>
            <a:br>
              <a:rPr lang="en-US" altLang="zh-TW" sz="3600" b="1" dirty="0" smtClean="0"/>
            </a:br>
            <a:r>
              <a:rPr lang="en-US" altLang="zh-TW" sz="2400" b="1" dirty="0" smtClean="0"/>
              <a:t>and </a:t>
            </a:r>
            <a:r>
              <a:rPr lang="en-US" altLang="zh-TW" sz="2400" b="1" dirty="0"/>
              <a:t>Four Major Technical Problems to </a:t>
            </a:r>
            <a:r>
              <a:rPr lang="en-US" altLang="zh-TW" sz="2400" b="1" dirty="0" smtClean="0"/>
              <a:t>Solve</a:t>
            </a:r>
            <a:endParaRPr lang="zh-TW" altLang="en-US" sz="2400" b="1" dirty="0">
              <a:solidFill>
                <a:srgbClr val="003300"/>
              </a:solidFill>
            </a:endParaRPr>
          </a:p>
        </p:txBody>
      </p:sp>
      <p:sp>
        <p:nvSpPr>
          <p:cNvPr id="2051" name="Rectangle 3"/>
          <p:cNvSpPr>
            <a:spLocks noGrp="1" noRot="1" noChangeArrowheads="1"/>
          </p:cNvSpPr>
          <p:nvPr>
            <p:ph type="subTitle" idx="1"/>
          </p:nvPr>
        </p:nvSpPr>
        <p:spPr>
          <a:xfrm>
            <a:off x="611560" y="4149725"/>
            <a:ext cx="8136904" cy="1752600"/>
          </a:xfrm>
        </p:spPr>
        <p:txBody>
          <a:bodyPr/>
          <a:lstStyle/>
          <a:p>
            <a:r>
              <a:rPr lang="en-US" altLang="zh-TW" dirty="0" smtClean="0"/>
              <a:t>Ming Ouhyoung</a:t>
            </a:r>
            <a:r>
              <a:rPr lang="en-US" altLang="zh-TW" dirty="0"/>
              <a:t> </a:t>
            </a:r>
            <a:r>
              <a:rPr lang="en-US" altLang="zh-TW" dirty="0" smtClean="0"/>
              <a:t> (</a:t>
            </a:r>
            <a:r>
              <a:rPr lang="zh-TW" altLang="en-US" dirty="0" smtClean="0"/>
              <a:t>歐陽明</a:t>
            </a:r>
            <a:r>
              <a:rPr lang="en-US" altLang="zh-TW" dirty="0" smtClean="0"/>
              <a:t>),</a:t>
            </a:r>
            <a:endParaRPr lang="en-US" altLang="zh-TW" dirty="0"/>
          </a:p>
          <a:p>
            <a:r>
              <a:rPr lang="en-US" altLang="zh-TW" dirty="0" smtClean="0"/>
              <a:t>Dept. of Computer Science and Information Engineering, Former Chairman</a:t>
            </a:r>
            <a:endParaRPr lang="en-US" altLang="zh-TW" dirty="0"/>
          </a:p>
          <a:p>
            <a:r>
              <a:rPr lang="en-US" altLang="zh-TW" dirty="0" smtClean="0"/>
              <a:t>Former Associate Dean, College of EECS</a:t>
            </a:r>
            <a:endParaRPr lang="en-US" altLang="zh-TW" dirty="0"/>
          </a:p>
          <a:p>
            <a:r>
              <a:rPr lang="zh-TW" altLang="en-US" dirty="0"/>
              <a:t> </a:t>
            </a:r>
            <a:r>
              <a:rPr lang="en-US" altLang="zh-TW" dirty="0" smtClean="0"/>
              <a:t>2017/9</a:t>
            </a:r>
            <a:r>
              <a:rPr lang="zh-TW" altLang="en-US" dirty="0"/>
              <a:t> </a:t>
            </a:r>
            <a:r>
              <a:rPr lang="en-US" altLang="zh-TW" dirty="0" smtClean="0"/>
              <a:t>updated</a:t>
            </a:r>
            <a:endParaRPr lang="en-US" altLang="zh-TW" dirty="0"/>
          </a:p>
          <a:p>
            <a:endParaRPr lang="en-US" altLang="zh-TW" dirty="0"/>
          </a:p>
        </p:txBody>
      </p:sp>
      <mc:AlternateContent xmlns:mc="http://schemas.openxmlformats.org/markup-compatibility/2006" xmlns:p14="http://schemas.microsoft.com/office/powerpoint/2010/main">
        <mc:Choice Requires="p14">
          <p:contentPart p14:bwMode="auto" r:id="rId2">
            <p14:nvContentPartPr>
              <p14:cNvPr id="12" name="筆跡 11"/>
              <p14:cNvContentPartPr/>
              <p14:nvPr/>
            </p14:nvContentPartPr>
            <p14:xfrm>
              <a:off x="6759610" y="6075769"/>
              <a:ext cx="150120" cy="68400"/>
            </p14:xfrm>
          </p:contentPart>
        </mc:Choice>
        <mc:Fallback xmlns="">
          <p:pic>
            <p:nvPicPr>
              <p:cNvPr id="12" name="筆跡 11"/>
              <p:cNvPicPr/>
              <p:nvPr/>
            </p:nvPicPr>
            <p:blipFill>
              <a:blip r:embed="rId3"/>
              <a:stretch>
                <a:fillRect/>
              </a:stretch>
            </p:blipFill>
            <p:spPr>
              <a:xfrm>
                <a:off x="6758173" y="6073262"/>
                <a:ext cx="152634" cy="7198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筆跡 2"/>
              <p14:cNvContentPartPr/>
              <p14:nvPr/>
            </p14:nvContentPartPr>
            <p14:xfrm>
              <a:off x="9609850" y="1376523"/>
              <a:ext cx="149040" cy="1725120"/>
            </p14:xfrm>
          </p:contentPart>
        </mc:Choice>
        <mc:Fallback xmlns="">
          <p:pic>
            <p:nvPicPr>
              <p:cNvPr id="3" name="筆跡 2"/>
              <p:cNvPicPr/>
              <p:nvPr/>
            </p:nvPicPr>
            <p:blipFill>
              <a:blip r:embed="rId5"/>
              <a:stretch>
                <a:fillRect/>
              </a:stretch>
            </p:blipFill>
            <p:spPr>
              <a:xfrm>
                <a:off x="9607336" y="1374363"/>
                <a:ext cx="153709" cy="1729439"/>
              </a:xfrm>
              <a:prstGeom prst="rect">
                <a:avLst/>
              </a:prstGeom>
            </p:spPr>
          </p:pic>
        </mc:Fallback>
      </mc:AlternateContent>
    </p:spTree>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
            <a:ext cx="9144000" cy="1805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j-ea"/>
              <a:ea typeface="+mj-ea"/>
            </a:endParaRPr>
          </a:p>
        </p:txBody>
      </p:sp>
      <p:sp>
        <p:nvSpPr>
          <p:cNvPr id="3" name="內容版面配置區 2"/>
          <p:cNvSpPr>
            <a:spLocks noGrp="1"/>
          </p:cNvSpPr>
          <p:nvPr>
            <p:ph idx="1"/>
          </p:nvPr>
        </p:nvSpPr>
        <p:spPr>
          <a:xfrm>
            <a:off x="206407" y="146465"/>
            <a:ext cx="8495930" cy="1401982"/>
          </a:xfrm>
        </p:spPr>
        <p:txBody>
          <a:bodyPr>
            <a:normAutofit lnSpcReduction="10000"/>
          </a:bodyPr>
          <a:lstStyle/>
          <a:p>
            <a:pPr marL="0" indent="0">
              <a:lnSpc>
                <a:spcPct val="120000"/>
              </a:lnSpc>
              <a:buNone/>
            </a:pPr>
            <a:r>
              <a:rPr lang="en-US" altLang="zh-TW" sz="4000" dirty="0" smtClean="0">
                <a:solidFill>
                  <a:schemeClr val="bg1"/>
                </a:solidFill>
                <a:latin typeface="+mj-ea"/>
                <a:ea typeface="+mj-ea"/>
              </a:rPr>
              <a:t>Dun-Huang Cave VR Tour  (</a:t>
            </a:r>
            <a:r>
              <a:rPr lang="zh-TW" altLang="en-US" sz="2800" dirty="0">
                <a:solidFill>
                  <a:schemeClr val="bg1"/>
                </a:solidFill>
                <a:latin typeface="+mj-ea"/>
              </a:rPr>
              <a:t>神遊敦</a:t>
            </a:r>
            <a:r>
              <a:rPr lang="zh-TW" altLang="en-US" sz="2800" dirty="0" smtClean="0">
                <a:solidFill>
                  <a:schemeClr val="bg1"/>
                </a:solidFill>
                <a:latin typeface="+mj-ea"/>
              </a:rPr>
              <a:t>煌</a:t>
            </a:r>
            <a:r>
              <a:rPr lang="en-US" altLang="zh-TW" sz="4000" dirty="0" smtClean="0">
                <a:solidFill>
                  <a:schemeClr val="bg1"/>
                </a:solidFill>
                <a:latin typeface="+mj-ea"/>
              </a:rPr>
              <a:t>)</a:t>
            </a:r>
            <a:r>
              <a:rPr lang="en-US" altLang="zh-TW" sz="4000" dirty="0">
                <a:solidFill>
                  <a:schemeClr val="bg1"/>
                </a:solidFill>
                <a:latin typeface="+mj-ea"/>
                <a:ea typeface="+mj-ea"/>
              </a:rPr>
              <a:t/>
            </a:r>
            <a:br>
              <a:rPr lang="en-US" altLang="zh-TW" sz="4000" dirty="0">
                <a:solidFill>
                  <a:schemeClr val="bg1"/>
                </a:solidFill>
                <a:latin typeface="+mj-ea"/>
                <a:ea typeface="+mj-ea"/>
              </a:rPr>
            </a:br>
            <a:r>
              <a:rPr lang="zh-TW" altLang="en-US" sz="3200" dirty="0">
                <a:solidFill>
                  <a:schemeClr val="bg1"/>
                </a:solidFill>
                <a:latin typeface="+mj-ea"/>
                <a:ea typeface="+mj-ea"/>
              </a:rPr>
              <a:t> </a:t>
            </a:r>
            <a:r>
              <a:rPr lang="zh-TW" altLang="en-US" sz="3200" dirty="0" smtClean="0">
                <a:solidFill>
                  <a:schemeClr val="bg1"/>
                </a:solidFill>
                <a:latin typeface="+mj-ea"/>
                <a:ea typeface="+mj-ea"/>
              </a:rPr>
              <a:t>     </a:t>
            </a:r>
            <a:r>
              <a:rPr lang="en-US" altLang="zh-TW" sz="3200" dirty="0" smtClean="0">
                <a:solidFill>
                  <a:schemeClr val="bg1"/>
                </a:solidFill>
                <a:latin typeface="+mj-ea"/>
                <a:ea typeface="+mj-ea"/>
              </a:rPr>
              <a:t>Immersive Display</a:t>
            </a:r>
            <a:endParaRPr lang="zh-TW" altLang="en-US" sz="3200" dirty="0">
              <a:solidFill>
                <a:schemeClr val="bg1"/>
              </a:solidFill>
              <a:latin typeface="+mj-ea"/>
              <a:ea typeface="+mj-ea"/>
            </a:endParaRPr>
          </a:p>
        </p:txBody>
      </p:sp>
      <p:pic>
        <p:nvPicPr>
          <p:cNvPr id="4" name="圖片 3"/>
          <p:cNvPicPr>
            <a:picLocks noChangeAspect="1"/>
          </p:cNvPicPr>
          <p:nvPr/>
        </p:nvPicPr>
        <p:blipFill rotWithShape="1">
          <a:blip r:embed="rId2" cstate="print">
            <a:extLst>
              <a:ext uri="{28A0092B-C50C-407E-A947-70E740481C1C}">
                <a14:useLocalDpi xmlns:a14="http://schemas.microsoft.com/office/drawing/2010/main" val="0"/>
              </a:ext>
            </a:extLst>
          </a:blip>
          <a:srcRect l="12398" t="317"/>
          <a:stretch/>
        </p:blipFill>
        <p:spPr>
          <a:xfrm>
            <a:off x="1" y="1485304"/>
            <a:ext cx="3328968" cy="3040396"/>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0835" y="1481560"/>
            <a:ext cx="3149230" cy="3044140"/>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7452" y="1479218"/>
            <a:ext cx="3056549" cy="3046482"/>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9679" y="4687742"/>
            <a:ext cx="1129619" cy="2008208"/>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92847" y="4687743"/>
            <a:ext cx="1129618" cy="2008208"/>
          </a:xfrm>
          <a:prstGeom prst="rect">
            <a:avLst/>
          </a:prstGeom>
        </p:spPr>
      </p:pic>
      <p:pic>
        <p:nvPicPr>
          <p:cNvPr id="9" name="圖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6299" y="4687742"/>
            <a:ext cx="1129617" cy="2008208"/>
          </a:xfrm>
          <a:prstGeom prst="rect">
            <a:avLst/>
          </a:prstGeom>
        </p:spPr>
      </p:pic>
      <p:sp>
        <p:nvSpPr>
          <p:cNvPr id="11" name="文字方塊 10"/>
          <p:cNvSpPr txBox="1"/>
          <p:nvPr/>
        </p:nvSpPr>
        <p:spPr>
          <a:xfrm>
            <a:off x="133027" y="5372931"/>
            <a:ext cx="1718740" cy="646331"/>
          </a:xfrm>
          <a:prstGeom prst="rect">
            <a:avLst/>
          </a:prstGeom>
          <a:noFill/>
        </p:spPr>
        <p:txBody>
          <a:bodyPr wrap="none" rtlCol="0">
            <a:spAutoFit/>
          </a:bodyPr>
          <a:lstStyle/>
          <a:p>
            <a:r>
              <a:rPr lang="en-US" altLang="zh-TW" dirty="0" smtClean="0">
                <a:latin typeface="+mj-ea"/>
                <a:ea typeface="+mj-ea"/>
              </a:rPr>
              <a:t>Flash light mode:</a:t>
            </a:r>
          </a:p>
          <a:p>
            <a:r>
              <a:rPr lang="en-US" altLang="zh-TW" dirty="0" smtClean="0">
                <a:latin typeface="+mj-ea"/>
                <a:ea typeface="+mj-ea"/>
              </a:rPr>
              <a:t>focusing</a:t>
            </a:r>
            <a:endParaRPr lang="zh-TW" altLang="en-US" dirty="0">
              <a:latin typeface="+mj-ea"/>
              <a:ea typeface="+mj-ea"/>
            </a:endParaRPr>
          </a:p>
        </p:txBody>
      </p:sp>
      <p:sp>
        <p:nvSpPr>
          <p:cNvPr id="12" name="文字方塊 11"/>
          <p:cNvSpPr txBox="1"/>
          <p:nvPr/>
        </p:nvSpPr>
        <p:spPr>
          <a:xfrm>
            <a:off x="6420330" y="5372931"/>
            <a:ext cx="1428596" cy="923330"/>
          </a:xfrm>
          <a:prstGeom prst="rect">
            <a:avLst/>
          </a:prstGeom>
          <a:noFill/>
        </p:spPr>
        <p:txBody>
          <a:bodyPr wrap="none" rtlCol="0">
            <a:spAutoFit/>
          </a:bodyPr>
          <a:lstStyle/>
          <a:p>
            <a:r>
              <a:rPr lang="en-US" altLang="zh-TW" dirty="0" smtClean="0">
                <a:latin typeface="+mj-ea"/>
                <a:ea typeface="+mj-ea"/>
              </a:rPr>
              <a:t>Interact with </a:t>
            </a:r>
          </a:p>
          <a:p>
            <a:r>
              <a:rPr lang="en-US" altLang="zh-TW" dirty="0" smtClean="0">
                <a:latin typeface="+mj-ea"/>
                <a:ea typeface="+mj-ea"/>
              </a:rPr>
              <a:t>Reconstructed</a:t>
            </a:r>
          </a:p>
          <a:p>
            <a:r>
              <a:rPr lang="en-US" altLang="zh-TW" dirty="0" smtClean="0">
                <a:latin typeface="+mj-ea"/>
                <a:ea typeface="+mj-ea"/>
              </a:rPr>
              <a:t>Cave statute</a:t>
            </a:r>
            <a:endParaRPr lang="zh-TW" altLang="en-US" dirty="0">
              <a:latin typeface="+mj-ea"/>
              <a:ea typeface="+mj-ea"/>
            </a:endParaRPr>
          </a:p>
        </p:txBody>
      </p:sp>
      <p:sp>
        <p:nvSpPr>
          <p:cNvPr id="13" name="TextBox 12"/>
          <p:cNvSpPr txBox="1"/>
          <p:nvPr/>
        </p:nvSpPr>
        <p:spPr>
          <a:xfrm>
            <a:off x="3419872" y="5301208"/>
            <a:ext cx="1011943" cy="646331"/>
          </a:xfrm>
          <a:prstGeom prst="rect">
            <a:avLst/>
          </a:prstGeom>
          <a:noFill/>
        </p:spPr>
        <p:txBody>
          <a:bodyPr wrap="square" rtlCol="0">
            <a:spAutoFit/>
          </a:bodyPr>
          <a:lstStyle/>
          <a:p>
            <a:r>
              <a:rPr lang="en-US" altLang="zh-TW" dirty="0" smtClean="0"/>
              <a:t>Flying mode</a:t>
            </a:r>
            <a:endParaRPr lang="zh-TW" altLang="en-US" dirty="0"/>
          </a:p>
        </p:txBody>
      </p:sp>
    </p:spTree>
    <p:extLst>
      <p:ext uri="{BB962C8B-B14F-4D97-AF65-F5344CB8AC3E}">
        <p14:creationId xmlns:p14="http://schemas.microsoft.com/office/powerpoint/2010/main" val="8143226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dirty="0"/>
              <a:t>Project: </a:t>
            </a:r>
            <a:r>
              <a:rPr lang="en-US" altLang="zh-TW" sz="2700" dirty="0"/>
              <a:t>Immersive Networking Environment for Personal Physical Training Based on Hybrid Internet Broadcast TV: Using Chinese Martial Art </a:t>
            </a:r>
            <a:r>
              <a:rPr lang="en-US" altLang="zh-TW" sz="2700" dirty="0" err="1"/>
              <a:t>Taichi</a:t>
            </a:r>
            <a:r>
              <a:rPr lang="en-US" altLang="zh-TW" sz="2700" dirty="0"/>
              <a:t> as an Example</a:t>
            </a:r>
            <a:endParaRPr lang="zh-TW" altLang="en-US" sz="2700" dirty="0"/>
          </a:p>
        </p:txBody>
      </p:sp>
      <p:sp>
        <p:nvSpPr>
          <p:cNvPr id="3" name="Content Placeholder 2"/>
          <p:cNvSpPr>
            <a:spLocks noGrp="1"/>
          </p:cNvSpPr>
          <p:nvPr>
            <p:ph idx="1"/>
          </p:nvPr>
        </p:nvSpPr>
        <p:spPr/>
        <p:txBody>
          <a:bodyPr/>
          <a:lstStyle/>
          <a:p>
            <a:r>
              <a:rPr lang="en-US" altLang="zh-TW" dirty="0" smtClean="0"/>
              <a:t>Ming Ouhyoung, with Yi-Ping Hung, and three other faculty members</a:t>
            </a:r>
          </a:p>
          <a:p>
            <a:endParaRPr lang="zh-TW"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204864"/>
            <a:ext cx="5964767" cy="339513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4441" y="3390174"/>
            <a:ext cx="3152426" cy="2032873"/>
          </a:xfrm>
          <a:prstGeom prst="rect">
            <a:avLst/>
          </a:prstGeom>
        </p:spPr>
      </p:pic>
    </p:spTree>
    <p:extLst>
      <p:ext uri="{BB962C8B-B14F-4D97-AF65-F5344CB8AC3E}">
        <p14:creationId xmlns:p14="http://schemas.microsoft.com/office/powerpoint/2010/main" val="9951149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Playing Tai-Chi, a Chinese Martial Art</a:t>
            </a:r>
            <a:endParaRPr lang="zh-TW" alt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71108" y="2204864"/>
            <a:ext cx="5801784" cy="4351338"/>
          </a:xfrm>
        </p:spPr>
      </p:pic>
    </p:spTree>
    <p:extLst>
      <p:ext uri="{BB962C8B-B14F-4D97-AF65-F5344CB8AC3E}">
        <p14:creationId xmlns:p14="http://schemas.microsoft.com/office/powerpoint/2010/main" val="1533799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TW" dirty="0" smtClean="0"/>
              <a:t>HCI </a:t>
            </a:r>
            <a:r>
              <a:rPr lang="en-US" altLang="zh-TW" dirty="0"/>
              <a:t>in Taiwan (</a:t>
            </a:r>
            <a:r>
              <a:rPr lang="en-US" altLang="zh-TW" dirty="0" smtClean="0"/>
              <a:t>Academic):  </a:t>
            </a:r>
            <a:r>
              <a:rPr lang="en-US" altLang="zh-TW" dirty="0"/>
              <a:t>past and present</a:t>
            </a:r>
            <a:br>
              <a:rPr lang="en-US" altLang="zh-TW" dirty="0"/>
            </a:br>
            <a:r>
              <a:rPr lang="en-US" altLang="zh-TW" dirty="0"/>
              <a:t>       current projects of </a:t>
            </a:r>
            <a:r>
              <a:rPr lang="zh-TW" altLang="en-US" dirty="0"/>
              <a:t> </a:t>
            </a:r>
            <a:r>
              <a:rPr lang="en-US" altLang="zh-TW" dirty="0" smtClean="0"/>
              <a:t>Robin Chen, Mike Chen, </a:t>
            </a:r>
            <a:r>
              <a:rPr lang="en-US" altLang="zh-TW" dirty="0" err="1" smtClean="0"/>
              <a:t>Hao</a:t>
            </a:r>
            <a:r>
              <a:rPr lang="en-US" altLang="zh-TW" dirty="0" smtClean="0"/>
              <a:t>-Chu, </a:t>
            </a:r>
            <a:r>
              <a:rPr lang="en-US" altLang="zh-TW" dirty="0" err="1" smtClean="0"/>
              <a:t>Liwei</a:t>
            </a:r>
            <a:r>
              <a:rPr lang="en-US" altLang="zh-TW" dirty="0" smtClean="0"/>
              <a:t> Chan</a:t>
            </a:r>
            <a:endParaRPr lang="zh-TW" altLang="en-US" dirty="0"/>
          </a:p>
        </p:txBody>
      </p:sp>
      <p:sp>
        <p:nvSpPr>
          <p:cNvPr id="3" name="Content Placeholder 2"/>
          <p:cNvSpPr>
            <a:spLocks noGrp="1"/>
          </p:cNvSpPr>
          <p:nvPr>
            <p:ph idx="1"/>
          </p:nvPr>
        </p:nvSpPr>
        <p:spPr/>
        <p:txBody>
          <a:bodyPr/>
          <a:lstStyle/>
          <a:p>
            <a:r>
              <a:rPr lang="en-US" altLang="zh-TW" dirty="0"/>
              <a:t>CHI 2013 </a:t>
            </a:r>
            <a:r>
              <a:rPr lang="en-US" altLang="zh-TW" dirty="0" smtClean="0"/>
              <a:t>– Nail Display- </a:t>
            </a:r>
            <a:r>
              <a:rPr lang="en-US" altLang="zh-TW" dirty="0"/>
              <a:t>Bringing an Always-Available Visual Display to </a:t>
            </a:r>
            <a:r>
              <a:rPr lang="en-US" altLang="zh-TW" dirty="0" smtClean="0"/>
              <a:t>Fingertips,    (Best Paper Award, CHI2013)</a:t>
            </a:r>
          </a:p>
          <a:p>
            <a:endParaRPr lang="en-US" altLang="zh-TW" dirty="0"/>
          </a:p>
          <a:p>
            <a:pPr marL="0" indent="0">
              <a:buNone/>
            </a:pPr>
            <a:r>
              <a:rPr lang="en-US" altLang="zh-TW" dirty="0"/>
              <a:t> </a:t>
            </a:r>
            <a:r>
              <a:rPr lang="en-US" altLang="zh-TW" dirty="0" smtClean="0">
                <a:hlinkClick r:id="rId2" action="ppaction://hlinkfile"/>
              </a:rPr>
              <a:t>   video demo: </a:t>
            </a:r>
            <a:r>
              <a:rPr lang="en-US" altLang="zh-TW" dirty="0" smtClean="0"/>
              <a:t>  Nail </a:t>
            </a:r>
            <a:r>
              <a:rPr lang="en-US" altLang="zh-TW" dirty="0" err="1" smtClean="0"/>
              <a:t>DIsplay</a:t>
            </a:r>
            <a:endParaRPr lang="en-US" altLang="zh-TW" dirty="0" smtClean="0"/>
          </a:p>
          <a:p>
            <a:pPr marL="0" indent="0">
              <a:buNone/>
            </a:pPr>
            <a:endParaRPr lang="en-US" altLang="zh-TW" dirty="0"/>
          </a:p>
          <a:p>
            <a:pPr marL="0" indent="0">
              <a:buNone/>
            </a:pPr>
            <a:endParaRPr lang="en-US" altLang="zh-TW" dirty="0" smtClean="0"/>
          </a:p>
          <a:p>
            <a:pPr marL="0" indent="0">
              <a:buNone/>
            </a:pPr>
            <a:endParaRPr lang="en-US" altLang="zh-TW" dirty="0"/>
          </a:p>
          <a:p>
            <a:pPr marL="0" indent="0">
              <a:buNone/>
            </a:pPr>
            <a:r>
              <a:rPr lang="en-US" altLang="zh-TW" dirty="0" smtClean="0"/>
              <a:t>     </a:t>
            </a:r>
            <a:r>
              <a:rPr lang="en-US" altLang="zh-TW" dirty="0" smtClean="0">
                <a:hlinkClick r:id="rId3" action="ppaction://hlinkfile"/>
              </a:rPr>
              <a:t>video demo</a:t>
            </a:r>
            <a:r>
              <a:rPr lang="en-US" altLang="zh-TW" dirty="0" smtClean="0"/>
              <a:t>:     Touch Sense</a:t>
            </a:r>
          </a:p>
          <a:p>
            <a:pPr marL="0" indent="0">
              <a:buNone/>
            </a:pPr>
            <a:endParaRPr lang="en-US" altLang="zh-TW" dirty="0"/>
          </a:p>
          <a:p>
            <a:pPr marL="0" indent="0">
              <a:buNone/>
            </a:pPr>
            <a:endParaRPr lang="en-US" altLang="zh-TW" dirty="0" smtClean="0"/>
          </a:p>
          <a:p>
            <a:pPr marL="0" indent="0">
              <a:buNone/>
            </a:pPr>
            <a:r>
              <a:rPr lang="en-US" altLang="zh-TW" dirty="0"/>
              <a:t> </a:t>
            </a:r>
            <a:r>
              <a:rPr lang="en-US" altLang="zh-TW" dirty="0" smtClean="0"/>
              <a:t>    </a:t>
            </a:r>
            <a:r>
              <a:rPr lang="en-US" altLang="zh-TW" dirty="0" smtClean="0">
                <a:hlinkClick r:id="rId4" action="ppaction://hlinkfile"/>
              </a:rPr>
              <a:t>video demo</a:t>
            </a:r>
            <a:r>
              <a:rPr lang="en-US" altLang="zh-TW" dirty="0" smtClean="0"/>
              <a:t>:  Finger Pad (Private and Subtle)</a:t>
            </a:r>
            <a:endParaRPr lang="zh-TW" altLang="en-US" dirty="0"/>
          </a:p>
        </p:txBody>
      </p:sp>
    </p:spTree>
    <p:extLst>
      <p:ext uri="{BB962C8B-B14F-4D97-AF65-F5344CB8AC3E}">
        <p14:creationId xmlns:p14="http://schemas.microsoft.com/office/powerpoint/2010/main" val="23573731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latin typeface="標楷體" panose="03000509000000000000" pitchFamily="65" charset="-120"/>
                <a:ea typeface="標楷體" panose="03000509000000000000" pitchFamily="65" charset="-120"/>
              </a:rPr>
              <a:t>Industry progress: past and present</a:t>
            </a:r>
            <a:br>
              <a:rPr lang="en-US" altLang="zh-TW" dirty="0">
                <a:latin typeface="標楷體" panose="03000509000000000000" pitchFamily="65" charset="-120"/>
                <a:ea typeface="標楷體" panose="03000509000000000000" pitchFamily="65" charset="-120"/>
              </a:rPr>
            </a:br>
            <a:endParaRPr lang="zh-TW" altLang="en-US" dirty="0"/>
          </a:p>
        </p:txBody>
      </p:sp>
      <p:sp>
        <p:nvSpPr>
          <p:cNvPr id="3" name="Content Placeholder 2"/>
          <p:cNvSpPr>
            <a:spLocks noGrp="1"/>
          </p:cNvSpPr>
          <p:nvPr>
            <p:ph idx="1"/>
          </p:nvPr>
        </p:nvSpPr>
        <p:spPr/>
        <p:txBody>
          <a:bodyPr/>
          <a:lstStyle/>
          <a:p>
            <a:r>
              <a:rPr lang="en-US" altLang="zh-TW" dirty="0" err="1" smtClean="0"/>
              <a:t>Reallusion</a:t>
            </a:r>
            <a:r>
              <a:rPr lang="en-US" altLang="zh-TW" dirty="0" smtClean="0"/>
              <a:t> Inc. (</a:t>
            </a:r>
            <a:r>
              <a:rPr lang="zh-TW" altLang="en-US" dirty="0" smtClean="0"/>
              <a:t>甲尚科技</a:t>
            </a:r>
            <a:r>
              <a:rPr lang="en-US" altLang="zh-TW" dirty="0" smtClean="0"/>
              <a:t>)</a:t>
            </a:r>
          </a:p>
          <a:p>
            <a:endParaRPr lang="en-US" altLang="zh-TW" dirty="0"/>
          </a:p>
          <a:p>
            <a:pPr marL="0" indent="0">
              <a:buNone/>
            </a:pPr>
            <a:r>
              <a:rPr lang="zh-TW" altLang="en-US" dirty="0" smtClean="0"/>
              <a:t>   </a:t>
            </a:r>
            <a:r>
              <a:rPr lang="en-US" altLang="zh-TW" dirty="0" smtClean="0"/>
              <a:t>Talking Head:  </a:t>
            </a:r>
            <a:r>
              <a:rPr lang="en-US" altLang="zh-TW" dirty="0" smtClean="0">
                <a:hlinkClick r:id="rId2" action="ppaction://hlinkfile"/>
              </a:rPr>
              <a:t>video demo</a:t>
            </a:r>
            <a:endParaRPr lang="en-US" altLang="zh-TW" dirty="0" smtClean="0"/>
          </a:p>
          <a:p>
            <a:pPr marL="0" indent="0">
              <a:buNone/>
            </a:pPr>
            <a:endParaRPr lang="en-US" altLang="zh-TW" dirty="0"/>
          </a:p>
          <a:p>
            <a:pPr marL="0" indent="0">
              <a:buNone/>
            </a:pPr>
            <a:r>
              <a:rPr lang="en-US" altLang="zh-TW" dirty="0" smtClean="0"/>
              <a:t>    Full-Body animation:   (iClone5, Tai-Chi practice </a:t>
            </a:r>
            <a:r>
              <a:rPr lang="en-US" altLang="zh-TW" dirty="0" smtClean="0">
                <a:hlinkClick r:id="rId3" action="ppaction://hlinkfile"/>
              </a:rPr>
              <a:t>video demo</a:t>
            </a:r>
            <a:r>
              <a:rPr lang="en-US" altLang="zh-TW" dirty="0" smtClean="0"/>
              <a:t>)</a:t>
            </a:r>
            <a:endParaRPr lang="zh-TW" altLang="en-US" dirty="0"/>
          </a:p>
        </p:txBody>
      </p:sp>
    </p:spTree>
    <p:extLst>
      <p:ext uri="{BB962C8B-B14F-4D97-AF65-F5344CB8AC3E}">
        <p14:creationId xmlns:p14="http://schemas.microsoft.com/office/powerpoint/2010/main" val="5427190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a:latin typeface="標楷體" panose="03000509000000000000" pitchFamily="65" charset="-120"/>
                <a:ea typeface="標楷體" panose="03000509000000000000" pitchFamily="65" charset="-120"/>
              </a:rPr>
              <a:t>Industry progress: past and </a:t>
            </a:r>
            <a:r>
              <a:rPr lang="en-US" altLang="zh-TW" dirty="0" smtClean="0">
                <a:latin typeface="標楷體" panose="03000509000000000000" pitchFamily="65" charset="-120"/>
                <a:ea typeface="標楷體" panose="03000509000000000000" pitchFamily="65" charset="-120"/>
              </a:rPr>
              <a:t>present</a:t>
            </a:r>
            <a:br>
              <a:rPr lang="en-US" altLang="zh-TW" dirty="0" smtClean="0">
                <a:latin typeface="標楷體" panose="03000509000000000000" pitchFamily="65" charset="-120"/>
                <a:ea typeface="標楷體" panose="03000509000000000000" pitchFamily="65" charset="-120"/>
              </a:rPr>
            </a:br>
            <a:r>
              <a:rPr lang="en-US" altLang="zh-TW" sz="2700" dirty="0" smtClean="0">
                <a:latin typeface="標楷體" panose="03000509000000000000" pitchFamily="65" charset="-120"/>
                <a:ea typeface="標楷體" panose="03000509000000000000" pitchFamily="65" charset="-120"/>
              </a:rPr>
              <a:t>IGS</a:t>
            </a:r>
            <a:r>
              <a:rPr lang="zh-TW" altLang="en-US" sz="2700" dirty="0" smtClean="0">
                <a:latin typeface="標楷體" panose="03000509000000000000" pitchFamily="65" charset="-120"/>
                <a:ea typeface="標楷體" panose="03000509000000000000" pitchFamily="65" charset="-120"/>
              </a:rPr>
              <a:t> </a:t>
            </a:r>
            <a:r>
              <a:rPr lang="en-US" altLang="zh-TW" sz="2700" dirty="0" smtClean="0">
                <a:latin typeface="標楷體" panose="03000509000000000000" pitchFamily="65" charset="-120"/>
                <a:ea typeface="標楷體" panose="03000509000000000000" pitchFamily="65" charset="-120"/>
              </a:rPr>
              <a:t>Inc. (</a:t>
            </a:r>
            <a:r>
              <a:rPr lang="en-US" altLang="zh-TW" sz="2700" dirty="0"/>
              <a:t>International Games </a:t>
            </a:r>
            <a:r>
              <a:rPr lang="en-US" altLang="zh-TW" sz="2700" dirty="0" smtClean="0"/>
              <a:t>System,</a:t>
            </a:r>
            <a:r>
              <a:rPr lang="zh-TW" altLang="en-US" sz="2700" dirty="0" smtClean="0">
                <a:latin typeface="標楷體" panose="03000509000000000000" pitchFamily="65" charset="-120"/>
                <a:ea typeface="標楷體" panose="03000509000000000000" pitchFamily="65" charset="-120"/>
              </a:rPr>
              <a:t>鈊象電子</a:t>
            </a:r>
            <a:r>
              <a:rPr lang="en-US" altLang="zh-TW" sz="2700" dirty="0" smtClean="0">
                <a:latin typeface="標楷體" panose="03000509000000000000" pitchFamily="65" charset="-120"/>
                <a:ea typeface="標楷體" panose="03000509000000000000" pitchFamily="65" charset="-120"/>
              </a:rPr>
              <a:t>)</a:t>
            </a:r>
            <a:endParaRPr lang="zh-TW" altLang="en-US" sz="2700" dirty="0"/>
          </a:p>
        </p:txBody>
      </p:sp>
      <p:sp>
        <p:nvSpPr>
          <p:cNvPr id="3" name="Content Placeholder 2"/>
          <p:cNvSpPr>
            <a:spLocks noGrp="1"/>
          </p:cNvSpPr>
          <p:nvPr>
            <p:ph idx="1"/>
          </p:nvPr>
        </p:nvSpPr>
        <p:spPr/>
        <p:txBody>
          <a:bodyPr/>
          <a:lstStyle/>
          <a:p>
            <a:r>
              <a:rPr lang="en-US" altLang="zh-TW" dirty="0" smtClean="0"/>
              <a:t>Arcade game, </a:t>
            </a:r>
          </a:p>
          <a:p>
            <a:pPr marL="0" indent="0">
              <a:buNone/>
            </a:pPr>
            <a:r>
              <a:rPr lang="en-US" altLang="zh-TW" dirty="0"/>
              <a:t> </a:t>
            </a:r>
            <a:r>
              <a:rPr lang="en-US" altLang="zh-TW" dirty="0" smtClean="0"/>
              <a:t>  Racing Cars</a:t>
            </a:r>
          </a:p>
          <a:p>
            <a:pPr marL="0" indent="0">
              <a:buNone/>
            </a:pPr>
            <a:r>
              <a:rPr lang="en-US" altLang="zh-TW" dirty="0" smtClean="0"/>
              <a:t>   Dancing,  </a:t>
            </a:r>
            <a:r>
              <a:rPr lang="en-US" altLang="zh-TW" dirty="0" smtClean="0">
                <a:hlinkClick r:id="rId2"/>
              </a:rPr>
              <a:t>video demo</a:t>
            </a:r>
            <a:endParaRPr lang="en-US" altLang="zh-TW" dirty="0" smtClean="0"/>
          </a:p>
          <a:p>
            <a:pPr marL="0" indent="0">
              <a:buNone/>
            </a:pPr>
            <a:endParaRPr lang="en-US" altLang="zh-TW" dirty="0"/>
          </a:p>
          <a:p>
            <a:pPr marL="0" indent="0">
              <a:buNone/>
            </a:pPr>
            <a:endParaRPr lang="zh-TW" altLang="en-US" dirty="0"/>
          </a:p>
        </p:txBody>
      </p:sp>
    </p:spTree>
    <p:extLst>
      <p:ext uri="{BB962C8B-B14F-4D97-AF65-F5344CB8AC3E}">
        <p14:creationId xmlns:p14="http://schemas.microsoft.com/office/powerpoint/2010/main" val="2227961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dirty="0" smtClean="0"/>
              <a:t>Theme Park </a:t>
            </a:r>
            <a:r>
              <a:rPr lang="en-US" altLang="zh-TW" sz="2400" dirty="0" smtClean="0"/>
              <a:t>(I-Da World, </a:t>
            </a:r>
            <a:r>
              <a:rPr lang="zh-TW" altLang="en-US" sz="2400" dirty="0" smtClean="0"/>
              <a:t>義</a:t>
            </a:r>
            <a:r>
              <a:rPr lang="zh-TW" altLang="en-US" sz="2400" dirty="0"/>
              <a:t>大世</a:t>
            </a:r>
            <a:r>
              <a:rPr lang="zh-TW" altLang="en-US" sz="2400" dirty="0" smtClean="0"/>
              <a:t>界</a:t>
            </a:r>
            <a:r>
              <a:rPr lang="en-US" altLang="zh-TW" sz="2400" dirty="0" smtClean="0"/>
              <a:t>) </a:t>
            </a:r>
            <a:r>
              <a:rPr lang="en-US" altLang="zh-TW" dirty="0" smtClean="0"/>
              <a:t>,</a:t>
            </a:r>
            <a:br>
              <a:rPr lang="en-US" altLang="zh-TW" dirty="0" smtClean="0"/>
            </a:br>
            <a:r>
              <a:rPr lang="zh-TW" altLang="en-US" sz="2400" dirty="0"/>
              <a:t>活躍動</a:t>
            </a:r>
            <a:r>
              <a:rPr lang="zh-TW" altLang="en-US" sz="2400" dirty="0" smtClean="0"/>
              <a:t>感</a:t>
            </a:r>
            <a:r>
              <a:rPr lang="en-US" altLang="zh-TW" sz="2400" dirty="0" smtClean="0"/>
              <a:t>INC.</a:t>
            </a:r>
            <a:endParaRPr lang="zh-TW" altLang="en-US" sz="2400" dirty="0"/>
          </a:p>
        </p:txBody>
      </p:sp>
      <p:sp>
        <p:nvSpPr>
          <p:cNvPr id="3" name="Content Placeholder 2"/>
          <p:cNvSpPr>
            <a:spLocks noGrp="1"/>
          </p:cNvSpPr>
          <p:nvPr>
            <p:ph idx="1"/>
          </p:nvPr>
        </p:nvSpPr>
        <p:spPr/>
        <p:txBody>
          <a:bodyPr/>
          <a:lstStyle/>
          <a:p>
            <a:r>
              <a:rPr lang="en-US" altLang="zh-TW" dirty="0" smtClean="0"/>
              <a:t>VR motion platform,  </a:t>
            </a:r>
            <a:r>
              <a:rPr lang="en-US" altLang="zh-TW" dirty="0" err="1" smtClean="0"/>
              <a:t>FlyOver</a:t>
            </a:r>
            <a:r>
              <a:rPr lang="en-US" altLang="zh-TW" dirty="0" smtClean="0"/>
              <a:t> Canada project, </a:t>
            </a:r>
            <a:r>
              <a:rPr lang="en-US" altLang="zh-TW" dirty="0" smtClean="0">
                <a:hlinkClick r:id="rId2"/>
              </a:rPr>
              <a:t>video demo</a:t>
            </a:r>
            <a:endParaRPr lang="en-US" altLang="zh-TW" dirty="0" smtClean="0"/>
          </a:p>
          <a:p>
            <a:pPr marL="0" indent="0">
              <a:buNone/>
            </a:pPr>
            <a:endParaRPr lang="en-US" altLang="zh-TW" dirty="0" smtClean="0"/>
          </a:p>
          <a:p>
            <a:pPr marL="0" indent="0">
              <a:buNone/>
            </a:pPr>
            <a:endParaRPr lang="en-US" altLang="zh-TW" dirty="0"/>
          </a:p>
          <a:p>
            <a:pPr marL="0" indent="0">
              <a:buNone/>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2883424"/>
            <a:ext cx="5985933" cy="3441700"/>
          </a:xfrm>
          <a:prstGeom prst="rect">
            <a:avLst/>
          </a:prstGeom>
        </p:spPr>
      </p:pic>
    </p:spTree>
    <p:extLst>
      <p:ext uri="{BB962C8B-B14F-4D97-AF65-F5344CB8AC3E}">
        <p14:creationId xmlns:p14="http://schemas.microsoft.com/office/powerpoint/2010/main" val="3218798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 </a:t>
            </a:r>
            <a:br>
              <a:rPr lang="en-US" altLang="zh-TW" dirty="0"/>
            </a:br>
            <a:r>
              <a:rPr lang="en-US" altLang="zh-TW" dirty="0"/>
              <a:t>It seems that VR/AR is just going through the </a:t>
            </a:r>
            <a:r>
              <a:rPr lang="en-US" altLang="zh-TW" b="1" dirty="0"/>
              <a:t>Cambrian explosion!</a:t>
            </a:r>
            <a:br>
              <a:rPr lang="en-US" altLang="zh-TW" b="1" dirty="0"/>
            </a:br>
            <a:r>
              <a:rPr lang="en-US" altLang="zh-TW" sz="2400" b="1" dirty="0"/>
              <a:t>(</a:t>
            </a:r>
            <a:r>
              <a:rPr lang="zh-TW" altLang="en-US" sz="2400" b="1" dirty="0"/>
              <a:t>寒武紀大爆發</a:t>
            </a:r>
            <a:r>
              <a:rPr lang="en-US" altLang="zh-TW" sz="2400" b="1" dirty="0"/>
              <a:t>) </a:t>
            </a:r>
            <a:endParaRPr lang="zh-TW" altLang="en-US" sz="2400" dirty="0"/>
          </a:p>
        </p:txBody>
      </p:sp>
      <p:sp>
        <p:nvSpPr>
          <p:cNvPr id="3" name="內容版面配置區 2"/>
          <p:cNvSpPr>
            <a:spLocks noGrp="1"/>
          </p:cNvSpPr>
          <p:nvPr>
            <p:ph idx="1"/>
          </p:nvPr>
        </p:nvSpPr>
        <p:spPr>
          <a:xfrm>
            <a:off x="301625" y="2420888"/>
            <a:ext cx="8540750" cy="3678287"/>
          </a:xfrm>
        </p:spPr>
        <p:txBody>
          <a:bodyPr/>
          <a:lstStyle/>
          <a:p>
            <a:r>
              <a:rPr lang="en-US" altLang="zh-TW" dirty="0"/>
              <a:t>Google glass (</a:t>
            </a:r>
            <a:r>
              <a:rPr lang="en-US" altLang="zh-TW" sz="1600" dirty="0"/>
              <a:t>failed product</a:t>
            </a:r>
            <a:r>
              <a:rPr lang="en-US" altLang="zh-TW" dirty="0"/>
              <a:t>)</a:t>
            </a:r>
          </a:p>
          <a:p>
            <a:r>
              <a:rPr lang="en-US" altLang="zh-TW" dirty="0"/>
              <a:t>Oculus Rift/Rift 2 (purchased by Facebook)</a:t>
            </a:r>
          </a:p>
          <a:p>
            <a:r>
              <a:rPr lang="en-US" altLang="zh-TW" dirty="0"/>
              <a:t>Google Cardboard VR project</a:t>
            </a:r>
          </a:p>
          <a:p>
            <a:r>
              <a:rPr lang="en-US" altLang="zh-TW" dirty="0"/>
              <a:t>Magic Leap secures 542M by Google Inc.</a:t>
            </a:r>
          </a:p>
          <a:p>
            <a:r>
              <a:rPr lang="en-US" altLang="zh-TW" dirty="0"/>
              <a:t>Microsoft HoloLens project</a:t>
            </a:r>
          </a:p>
          <a:p>
            <a:pPr marL="0" indent="0">
              <a:buNone/>
            </a:pPr>
            <a:r>
              <a:rPr lang="en-US" altLang="zh-TW" dirty="0"/>
              <a:t>    all these happened in 2014/2015!</a:t>
            </a:r>
          </a:p>
          <a:p>
            <a:pPr marL="0" indent="0">
              <a:buNone/>
            </a:pPr>
            <a:endParaRPr lang="en-US" altLang="zh-TW" dirty="0"/>
          </a:p>
          <a:p>
            <a:endParaRPr lang="en-US" altLang="zh-TW"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3907851148"/>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Four major problems in VR/AR</a:t>
            </a:r>
            <a:endParaRPr lang="zh-TW" altLang="en-US" sz="3600"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p:txBody>
          <a:bodyPr>
            <a:normAutofit/>
          </a:bodyPr>
          <a:lstStyle/>
          <a:p>
            <a:pPr marL="0" indent="0">
              <a:buNone/>
            </a:pPr>
            <a:r>
              <a:rPr lang="en-US" altLang="zh-TW" sz="2800" dirty="0">
                <a:latin typeface="標楷體" panose="03000509000000000000" pitchFamily="65" charset="-120"/>
                <a:ea typeface="標楷體" panose="03000509000000000000" pitchFamily="65" charset="-120"/>
              </a:rPr>
              <a:t>1.</a:t>
            </a:r>
            <a:r>
              <a:rPr lang="zh-TW" altLang="en-US" sz="2800" dirty="0">
                <a:latin typeface="標楷體" panose="03000509000000000000" pitchFamily="65" charset="-120"/>
                <a:ea typeface="標楷體" panose="03000509000000000000" pitchFamily="65" charset="-120"/>
              </a:rPr>
              <a:t> </a:t>
            </a:r>
            <a:r>
              <a:rPr lang="en-US" altLang="zh-TW" sz="2800" dirty="0">
                <a:latin typeface="標楷體" panose="03000509000000000000" pitchFamily="65" charset="-120"/>
                <a:ea typeface="標楷體" panose="03000509000000000000" pitchFamily="65" charset="-120"/>
              </a:rPr>
              <a:t>Display </a:t>
            </a:r>
            <a:r>
              <a:rPr lang="zh-TW" altLang="en-US" sz="2800" dirty="0">
                <a:latin typeface="標楷體" panose="03000509000000000000" pitchFamily="65" charset="-120"/>
                <a:ea typeface="標楷體" panose="03000509000000000000" pitchFamily="65" charset="-120"/>
              </a:rPr>
              <a:t> </a:t>
            </a:r>
            <a:r>
              <a:rPr lang="en-US" altLang="zh-TW" sz="2800" dirty="0">
                <a:latin typeface="標楷體" panose="03000509000000000000" pitchFamily="65" charset="-120"/>
                <a:ea typeface="標楷體" panose="03000509000000000000" pitchFamily="65" charset="-120"/>
              </a:rPr>
              <a:t>resolution:</a:t>
            </a:r>
            <a:r>
              <a:rPr lang="zh-TW" altLang="en-US" sz="2800" dirty="0">
                <a:latin typeface="標楷體" panose="03000509000000000000" pitchFamily="65" charset="-120"/>
                <a:ea typeface="標楷體" panose="03000509000000000000" pitchFamily="65" charset="-120"/>
              </a:rPr>
              <a:t> </a:t>
            </a:r>
            <a:r>
              <a:rPr lang="en-US" altLang="zh-TW" sz="2800" dirty="0">
                <a:latin typeface="標楷體" panose="03000509000000000000" pitchFamily="65" charset="-120"/>
                <a:ea typeface="標楷體" panose="03000509000000000000" pitchFamily="65" charset="-120"/>
              </a:rPr>
              <a:t>wide angle display, without seeing pixels in display</a:t>
            </a:r>
          </a:p>
          <a:p>
            <a:pPr marL="0" indent="0">
              <a:buNone/>
            </a:pPr>
            <a:r>
              <a:rPr lang="en-US" altLang="zh-TW" sz="2800" dirty="0">
                <a:latin typeface="標楷體" panose="03000509000000000000" pitchFamily="65" charset="-120"/>
                <a:ea typeface="標楷體" panose="03000509000000000000" pitchFamily="65" charset="-120"/>
              </a:rPr>
              <a:t>2.Latency:</a:t>
            </a:r>
            <a:r>
              <a:rPr lang="zh-TW" altLang="en-US" sz="2800" dirty="0">
                <a:latin typeface="標楷體" panose="03000509000000000000" pitchFamily="65" charset="-120"/>
                <a:ea typeface="標楷體" panose="03000509000000000000" pitchFamily="65" charset="-120"/>
              </a:rPr>
              <a:t> </a:t>
            </a:r>
            <a:r>
              <a:rPr lang="en-US" altLang="zh-TW" sz="2800" dirty="0">
                <a:latin typeface="標楷體" panose="03000509000000000000" pitchFamily="65" charset="-120"/>
                <a:ea typeface="標楷體" panose="03000509000000000000" pitchFamily="65" charset="-120"/>
              </a:rPr>
              <a:t>should be less than 20 to 50ms</a:t>
            </a:r>
          </a:p>
          <a:p>
            <a:pPr marL="0" indent="0">
              <a:buNone/>
            </a:pPr>
            <a:r>
              <a:rPr lang="en-US" altLang="zh-TW" sz="2800" dirty="0">
                <a:latin typeface="標楷體" panose="03000509000000000000" pitchFamily="65" charset="-120"/>
                <a:ea typeface="標楷體" panose="03000509000000000000" pitchFamily="65" charset="-120"/>
              </a:rPr>
              <a:t>        If greater than 50 to 100 </a:t>
            </a:r>
            <a:r>
              <a:rPr lang="en-US" altLang="zh-TW" sz="2800" dirty="0" err="1">
                <a:latin typeface="標楷體" panose="03000509000000000000" pitchFamily="65" charset="-120"/>
                <a:ea typeface="標楷體" panose="03000509000000000000" pitchFamily="65" charset="-120"/>
              </a:rPr>
              <a:t>ms</a:t>
            </a:r>
            <a:r>
              <a:rPr lang="en-US" altLang="zh-TW" sz="2800" dirty="0">
                <a:latin typeface="標楷體" panose="03000509000000000000" pitchFamily="65" charset="-120"/>
                <a:ea typeface="標楷體" panose="03000509000000000000" pitchFamily="65" charset="-120"/>
              </a:rPr>
              <a:t>, will cause dizziness, even nausea.</a:t>
            </a:r>
          </a:p>
          <a:p>
            <a:pPr marL="0" indent="0">
              <a:buNone/>
            </a:pPr>
            <a:r>
              <a:rPr lang="en-US" altLang="zh-TW" sz="2800" dirty="0">
                <a:latin typeface="標楷體" panose="03000509000000000000" pitchFamily="65" charset="-120"/>
                <a:ea typeface="標楷體" panose="03000509000000000000" pitchFamily="65" charset="-120"/>
              </a:rPr>
              <a:t>3.fixed focus vs. variable focus in observation through HMD or others.</a:t>
            </a:r>
            <a:r>
              <a:rPr lang="zh-TW" altLang="en-US" sz="2800" b="1" dirty="0">
                <a:latin typeface="標楷體" panose="03000509000000000000" pitchFamily="65" charset="-120"/>
                <a:ea typeface="標楷體" panose="03000509000000000000" pitchFamily="65" charset="-120"/>
              </a:rPr>
              <a:t> </a:t>
            </a:r>
            <a:endParaRPr lang="en-US" altLang="zh-TW" sz="2800" b="1" dirty="0">
              <a:latin typeface="標楷體" panose="03000509000000000000" pitchFamily="65" charset="-120"/>
              <a:ea typeface="標楷體" panose="03000509000000000000" pitchFamily="65" charset="-120"/>
            </a:endParaRPr>
          </a:p>
          <a:p>
            <a:pPr marL="0" indent="0">
              <a:buNone/>
            </a:pPr>
            <a:r>
              <a:rPr lang="en-US" altLang="zh-TW" sz="2800" dirty="0">
                <a:latin typeface="標楷體" panose="03000509000000000000" pitchFamily="65" charset="-120"/>
                <a:ea typeface="標楷體" panose="03000509000000000000" pitchFamily="65" charset="-120"/>
              </a:rPr>
              <a:t>4.Registration of real objects and virtual environments in AR</a:t>
            </a:r>
          </a:p>
          <a:p>
            <a:endParaRPr lang="zh-TW" altLang="en-US" dirty="0"/>
          </a:p>
        </p:txBody>
      </p:sp>
    </p:spTree>
    <p:extLst>
      <p:ext uri="{BB962C8B-B14F-4D97-AF65-F5344CB8AC3E}">
        <p14:creationId xmlns:p14="http://schemas.microsoft.com/office/powerpoint/2010/main" val="1122426661"/>
      </p:ext>
    </p:extLst>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Google Cardboard VR, Extremely </a:t>
            </a:r>
            <a:r>
              <a:rPr lang="en-US" altLang="zh-TW" dirty="0"/>
              <a:t>cheap HMD: US$6-20</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399245"/>
            <a:ext cx="5291618" cy="2770808"/>
          </a:xfr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4170053"/>
            <a:ext cx="5010150" cy="2482850"/>
          </a:xfrm>
          <a:prstGeom prst="rect">
            <a:avLst/>
          </a:prstGeom>
        </p:spPr>
      </p:pic>
    </p:spTree>
    <p:extLst>
      <p:ext uri="{BB962C8B-B14F-4D97-AF65-F5344CB8AC3E}">
        <p14:creationId xmlns:p14="http://schemas.microsoft.com/office/powerpoint/2010/main" val="23353402"/>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Outline</a:t>
            </a:r>
            <a:endParaRPr lang="zh-TW" altLang="en-US" dirty="0"/>
          </a:p>
        </p:txBody>
      </p:sp>
      <p:sp>
        <p:nvSpPr>
          <p:cNvPr id="3" name="內容版面配置區 2"/>
          <p:cNvSpPr>
            <a:spLocks noGrp="1"/>
          </p:cNvSpPr>
          <p:nvPr>
            <p:ph idx="1"/>
          </p:nvPr>
        </p:nvSpPr>
        <p:spPr/>
        <p:txBody>
          <a:bodyPr/>
          <a:lstStyle/>
          <a:p>
            <a:r>
              <a:rPr lang="en-US" altLang="zh-TW" dirty="0" smtClean="0">
                <a:latin typeface="標楷體" panose="03000509000000000000" pitchFamily="65" charset="-120"/>
                <a:ea typeface="標楷體" panose="03000509000000000000" pitchFamily="65" charset="-120"/>
              </a:rPr>
              <a:t>VR</a:t>
            </a:r>
            <a:r>
              <a:rPr lang="zh-TW" altLang="en-US" dirty="0">
                <a:latin typeface="標楷體" panose="03000509000000000000" pitchFamily="65" charset="-120"/>
                <a:ea typeface="標楷體" panose="03000509000000000000" pitchFamily="65" charset="-120"/>
              </a:rPr>
              <a:t> </a:t>
            </a:r>
            <a:r>
              <a:rPr lang="en-US" altLang="zh-TW" dirty="0" smtClean="0">
                <a:latin typeface="標楷體" panose="03000509000000000000" pitchFamily="65" charset="-120"/>
                <a:ea typeface="標楷體" panose="03000509000000000000" pitchFamily="65" charset="-120"/>
              </a:rPr>
              <a:t>in Taiwan, 25 years of research</a:t>
            </a:r>
            <a:endParaRPr lang="en-US" altLang="zh-TW" dirty="0">
              <a:latin typeface="標楷體" panose="03000509000000000000" pitchFamily="65" charset="-120"/>
              <a:ea typeface="標楷體" panose="03000509000000000000" pitchFamily="65" charset="-120"/>
            </a:endParaRPr>
          </a:p>
          <a:p>
            <a:r>
              <a:rPr lang="en-US" altLang="zh-TW" dirty="0" smtClean="0">
                <a:latin typeface="標楷體" panose="03000509000000000000" pitchFamily="65" charset="-120"/>
                <a:ea typeface="標楷體" panose="03000509000000000000" pitchFamily="65" charset="-120"/>
              </a:rPr>
              <a:t>Academic progress: past and present</a:t>
            </a:r>
          </a:p>
          <a:p>
            <a:r>
              <a:rPr lang="en-US" altLang="zh-TW" dirty="0">
                <a:latin typeface="標楷體" panose="03000509000000000000" pitchFamily="65" charset="-120"/>
                <a:ea typeface="標楷體" panose="03000509000000000000" pitchFamily="65" charset="-120"/>
              </a:rPr>
              <a:t>Industry progress: past and present</a:t>
            </a:r>
            <a:endParaRPr lang="en-US" altLang="zh-TW" dirty="0" smtClean="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89346877"/>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Half a million sold in one week!</a:t>
            </a:r>
            <a:br>
              <a:rPr lang="en-US" altLang="zh-TW" dirty="0"/>
            </a:br>
            <a:r>
              <a:rPr lang="en-US" altLang="zh-TW" sz="1800" dirty="0"/>
              <a:t>(December 16, 2014 news)</a:t>
            </a:r>
            <a:endParaRPr lang="zh-TW" altLang="en-US" sz="1800" dirty="0"/>
          </a:p>
        </p:txBody>
      </p:sp>
      <p:sp>
        <p:nvSpPr>
          <p:cNvPr id="3" name="內容版面配置區 2"/>
          <p:cNvSpPr>
            <a:spLocks noGrp="1"/>
          </p:cNvSpPr>
          <p:nvPr>
            <p:ph idx="1"/>
          </p:nvPr>
        </p:nvSpPr>
        <p:spPr/>
        <p:txBody>
          <a:bodyPr/>
          <a:lstStyle/>
          <a:p>
            <a:r>
              <a:rPr lang="en-US" altLang="zh-TW" dirty="0"/>
              <a:t>Less than a week after going on sale and dropping rather quietly on an unsuspecting America, Project Cardboard has rocketed past the 500,000 sales mark. Such is the popularity of the DIY virtual reality toy that Google has even built and launched a dedicated area of the Play Store for apps created for or ideally suited for use with the unusual piece of </a:t>
            </a:r>
            <a:r>
              <a:rPr lang="en-US" altLang="zh-TW" dirty="0" err="1"/>
              <a:t>facewear</a:t>
            </a:r>
            <a:r>
              <a:rPr lang="en-US" altLang="zh-TW" dirty="0"/>
              <a:t>.</a:t>
            </a:r>
            <a:endParaRPr lang="zh-TW" altLang="en-US" dirty="0"/>
          </a:p>
        </p:txBody>
      </p:sp>
    </p:spTree>
    <p:extLst>
      <p:ext uri="{BB962C8B-B14F-4D97-AF65-F5344CB8AC3E}">
        <p14:creationId xmlns:p14="http://schemas.microsoft.com/office/powerpoint/2010/main" val="1231003155"/>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so popular?</a:t>
            </a:r>
            <a:endParaRPr lang="zh-TW" altLang="en-US" dirty="0"/>
          </a:p>
        </p:txBody>
      </p:sp>
      <p:sp>
        <p:nvSpPr>
          <p:cNvPr id="3" name="內容版面配置區 2"/>
          <p:cNvSpPr>
            <a:spLocks noGrp="1"/>
          </p:cNvSpPr>
          <p:nvPr>
            <p:ph idx="1"/>
          </p:nvPr>
        </p:nvSpPr>
        <p:spPr/>
        <p:txBody>
          <a:bodyPr/>
          <a:lstStyle/>
          <a:p>
            <a:r>
              <a:rPr lang="en-US" altLang="zh-TW" dirty="0"/>
              <a:t>“The growth of mobile, and the acceleration of open platforms like Android make it an especially exciting time for VR,” beamed Andrew </a:t>
            </a:r>
            <a:r>
              <a:rPr lang="en-US" altLang="zh-TW" dirty="0" err="1"/>
              <a:t>Nartker</a:t>
            </a:r>
            <a:r>
              <a:rPr lang="en-US" altLang="zh-TW" dirty="0"/>
              <a:t>, project manager for Google Cardboard.</a:t>
            </a:r>
            <a:endParaRPr lang="zh-TW" altLang="en-US" dirty="0"/>
          </a:p>
        </p:txBody>
      </p:sp>
    </p:spTree>
    <p:extLst>
      <p:ext uri="{BB962C8B-B14F-4D97-AF65-F5344CB8AC3E}">
        <p14:creationId xmlns:p14="http://schemas.microsoft.com/office/powerpoint/2010/main" val="883920325"/>
      </p:ext>
    </p:extLst>
  </p:cSld>
  <p:clrMapOvr>
    <a:masterClrMapping/>
  </p:clrMapOvr>
  <p:transition spd="slow">
    <p:randomBar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2" descr="「vr history」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71" y="914400"/>
            <a:ext cx="9337629" cy="5086350"/>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643914" y="3082559"/>
            <a:ext cx="7661886" cy="830997"/>
          </a:xfrm>
          <a:prstGeom prst="rect">
            <a:avLst/>
          </a:prstGeom>
          <a:solidFill>
            <a:srgbClr val="202021"/>
          </a:solidFill>
          <a:effectLst>
            <a:outerShdw blurRad="50800" dist="38100" dir="2700000" algn="tl" rotWithShape="0">
              <a:prstClr val="black">
                <a:alpha val="40000"/>
              </a:prstClr>
            </a:outerShdw>
          </a:effectLst>
        </p:spPr>
        <p:txBody>
          <a:bodyPr wrap="square" lIns="0" tIns="0" rIns="0" bIns="0" rtlCol="0">
            <a:spAutoFit/>
          </a:bodyPr>
          <a:lstStyle/>
          <a:p>
            <a:pPr algn="ctr">
              <a:lnSpc>
                <a:spcPct val="90000"/>
              </a:lnSpc>
            </a:pPr>
            <a:r>
              <a:rPr lang="en-US" altLang="zh-TW" dirty="0">
                <a:solidFill>
                  <a:schemeClr val="bg1"/>
                </a:solidFill>
              </a:rPr>
              <a:t>VR In Retrospect.  </a:t>
            </a:r>
            <a:r>
              <a:rPr lang="en-US" altLang="zh-TW" sz="6000" b="1" dirty="0">
                <a:solidFill>
                  <a:srgbClr val="FFFF00"/>
                </a:solidFill>
                <a:effectLst>
                  <a:outerShdw blurRad="38100" dist="38100" dir="2700000" algn="tl">
                    <a:srgbClr val="000000">
                      <a:alpha val="43137"/>
                    </a:srgbClr>
                  </a:outerShdw>
                </a:effectLst>
              </a:rPr>
              <a:t>57</a:t>
            </a:r>
            <a:r>
              <a:rPr lang="en-US" altLang="zh-TW" dirty="0">
                <a:solidFill>
                  <a:schemeClr val="bg1"/>
                </a:solidFill>
              </a:rPr>
              <a:t> years of history since </a:t>
            </a:r>
            <a:r>
              <a:rPr lang="en-US" altLang="zh-TW" sz="4800" dirty="0">
                <a:solidFill>
                  <a:srgbClr val="FFFF00"/>
                </a:solidFill>
              </a:rPr>
              <a:t>1960</a:t>
            </a:r>
            <a:endParaRPr lang="zh-TW" altLang="en-US" sz="4800" dirty="0">
              <a:solidFill>
                <a:srgbClr val="FFFF00"/>
              </a:solidFill>
            </a:endParaRPr>
          </a:p>
        </p:txBody>
      </p:sp>
      <p:sp>
        <p:nvSpPr>
          <p:cNvPr id="3" name="TextBox 2"/>
          <p:cNvSpPr txBox="1"/>
          <p:nvPr/>
        </p:nvSpPr>
        <p:spPr>
          <a:xfrm>
            <a:off x="2267744" y="6309320"/>
            <a:ext cx="4392488" cy="646331"/>
          </a:xfrm>
          <a:prstGeom prst="rect">
            <a:avLst/>
          </a:prstGeom>
          <a:noFill/>
        </p:spPr>
        <p:txBody>
          <a:bodyPr wrap="square" rtlCol="0">
            <a:spAutoFit/>
          </a:bodyPr>
          <a:lstStyle/>
          <a:p>
            <a:r>
              <a:rPr lang="en-US" altLang="zh-TW" dirty="0" smtClean="0"/>
              <a:t>From James Hsu, Acer Inc. (and the following 4 slides)</a:t>
            </a:r>
            <a:endParaRPr lang="zh-TW" altLang="en-US" dirty="0"/>
          </a:p>
        </p:txBody>
      </p:sp>
    </p:spTree>
    <p:extLst>
      <p:ext uri="{BB962C8B-B14F-4D97-AF65-F5344CB8AC3E}">
        <p14:creationId xmlns:p14="http://schemas.microsoft.com/office/powerpoint/2010/main" val="3357413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962" y="1330910"/>
            <a:ext cx="6186024" cy="466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標題 1"/>
          <p:cNvSpPr txBox="1">
            <a:spLocks/>
          </p:cNvSpPr>
          <p:nvPr/>
        </p:nvSpPr>
        <p:spPr>
          <a:xfrm>
            <a:off x="167143" y="976179"/>
            <a:ext cx="8418512" cy="409575"/>
          </a:xfrm>
          <a:prstGeom prst="rect">
            <a:avLst/>
          </a:prstGeom>
        </p:spPr>
        <p:txBody>
          <a:bodyPr lIns="91304" tIns="45652" rIns="91304" bIns="45652"/>
          <a:lstStyle>
            <a:lvl1pPr algn="l" defTabSz="914400" rtl="0" eaLnBrk="1" latinLnBrk="0" hangingPunct="1">
              <a:lnSpc>
                <a:spcPct val="85000"/>
              </a:lnSpc>
              <a:spcBef>
                <a:spcPct val="0"/>
              </a:spcBef>
              <a:buNone/>
              <a:defRPr sz="2600" i="0" kern="1200">
                <a:solidFill>
                  <a:schemeClr val="accent2"/>
                </a:solidFill>
                <a:latin typeface="+mj-lt"/>
                <a:ea typeface="+mj-ea"/>
                <a:cs typeface="+mj-cs"/>
              </a:defRPr>
            </a:lvl1pPr>
          </a:lstStyle>
          <a:p>
            <a:pPr>
              <a:lnSpc>
                <a:spcPct val="80000"/>
              </a:lnSpc>
            </a:pPr>
            <a:r>
              <a:rPr lang="en-US" altLang="zh-TW" sz="2000" dirty="0">
                <a:solidFill>
                  <a:srgbClr val="000000"/>
                </a:solidFill>
                <a:latin typeface="Acer Foco"/>
                <a:cs typeface="Acer Foco"/>
              </a:rPr>
              <a:t>VR Is The Integration Of Modern Visual Technology</a:t>
            </a:r>
            <a:endParaRPr lang="zh-TW" altLang="en-US" sz="2000" dirty="0">
              <a:solidFill>
                <a:srgbClr val="000000"/>
              </a:solidFill>
              <a:latin typeface="Acer Foco"/>
              <a:cs typeface="Acer Foco"/>
            </a:endParaRPr>
          </a:p>
        </p:txBody>
      </p:sp>
    </p:spTree>
    <p:extLst>
      <p:ext uri="{BB962C8B-B14F-4D97-AF65-F5344CB8AC3E}">
        <p14:creationId xmlns:p14="http://schemas.microsoft.com/office/powerpoint/2010/main" val="772147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Shape 586"/>
          <p:cNvSpPr txBox="1">
            <a:spLocks noGrp="1"/>
          </p:cNvSpPr>
          <p:nvPr>
            <p:ph type="sldNum" idx="4294967295"/>
          </p:nvPr>
        </p:nvSpPr>
        <p:spPr>
          <a:xfrm>
            <a:off x="8490870" y="5679410"/>
            <a:ext cx="365100" cy="138600"/>
          </a:xfrm>
          <a:prstGeom prst="rect">
            <a:avLst/>
          </a:prstGeom>
        </p:spPr>
        <p:txBody>
          <a:bodyPr vert="horz" lIns="0" tIns="0" rIns="45700" bIns="0" rtlCol="0" anchor="b" anchorCtr="0">
            <a:noAutofit/>
          </a:bodyPr>
          <a:lstStyle/>
          <a:p>
            <a:pPr>
              <a:buClr>
                <a:srgbClr val="000000"/>
              </a:buClr>
              <a:buSzPct val="25000"/>
            </a:pPr>
            <a:fld id="{00000000-1234-1234-1234-123412341234}" type="slidenum">
              <a:rPr lang="en-US"/>
              <a:pPr>
                <a:buClr>
                  <a:srgbClr val="000000"/>
                </a:buClr>
                <a:buSzPct val="25000"/>
              </a:pPr>
              <a:t>24</a:t>
            </a:fld>
            <a:endParaRPr lang="en-US"/>
          </a:p>
        </p:txBody>
      </p:sp>
      <p:pic>
        <p:nvPicPr>
          <p:cNvPr id="587" name="Shape 587"/>
          <p:cNvPicPr preferRelativeResize="0"/>
          <p:nvPr/>
        </p:nvPicPr>
        <p:blipFill>
          <a:blip r:embed="rId3">
            <a:alphaModFix/>
          </a:blip>
          <a:stretch>
            <a:fillRect/>
          </a:stretch>
        </p:blipFill>
        <p:spPr>
          <a:xfrm>
            <a:off x="188950" y="1966750"/>
            <a:ext cx="8839200" cy="3493754"/>
          </a:xfrm>
          <a:prstGeom prst="rect">
            <a:avLst/>
          </a:prstGeom>
          <a:noFill/>
          <a:ln>
            <a:noFill/>
          </a:ln>
        </p:spPr>
      </p:pic>
      <p:sp>
        <p:nvSpPr>
          <p:cNvPr id="588" name="Shape 588"/>
          <p:cNvSpPr txBox="1"/>
          <p:nvPr/>
        </p:nvSpPr>
        <p:spPr>
          <a:xfrm>
            <a:off x="218661" y="1075911"/>
            <a:ext cx="7225800" cy="400200"/>
          </a:xfrm>
          <a:prstGeom prst="rect">
            <a:avLst/>
          </a:prstGeom>
          <a:noFill/>
          <a:ln>
            <a:noFill/>
          </a:ln>
        </p:spPr>
        <p:txBody>
          <a:bodyPr lIns="91425" tIns="45700" rIns="91425" bIns="45700" anchor="t" anchorCtr="0">
            <a:noAutofit/>
          </a:bodyPr>
          <a:lstStyle/>
          <a:p>
            <a:pPr>
              <a:lnSpc>
                <a:spcPct val="80000"/>
              </a:lnSpc>
              <a:spcBef>
                <a:spcPct val="0"/>
              </a:spcBef>
              <a:buSzPct val="25000"/>
            </a:pPr>
            <a:r>
              <a:rPr lang="en-US" sz="2000" dirty="0">
                <a:solidFill>
                  <a:srgbClr val="000000"/>
                </a:solidFill>
                <a:latin typeface="Acer Foco"/>
                <a:ea typeface="+mj-ea"/>
                <a:cs typeface="Acer Foco"/>
              </a:rPr>
              <a:t>VR Device Evolution</a:t>
            </a:r>
          </a:p>
        </p:txBody>
      </p:sp>
      <p:pic>
        <p:nvPicPr>
          <p:cNvPr id="589" name="Shape 589"/>
          <p:cNvPicPr preferRelativeResize="0"/>
          <p:nvPr/>
        </p:nvPicPr>
        <p:blipFill>
          <a:blip r:embed="rId4">
            <a:alphaModFix/>
          </a:blip>
          <a:stretch>
            <a:fillRect/>
          </a:stretch>
        </p:blipFill>
        <p:spPr>
          <a:xfrm>
            <a:off x="7134801" y="1003151"/>
            <a:ext cx="1295099" cy="1012275"/>
          </a:xfrm>
          <a:prstGeom prst="rect">
            <a:avLst/>
          </a:prstGeom>
          <a:noFill/>
          <a:ln>
            <a:noFill/>
          </a:ln>
        </p:spPr>
      </p:pic>
    </p:spTree>
    <p:extLst>
      <p:ext uri="{BB962C8B-B14F-4D97-AF65-F5344CB8AC3E}">
        <p14:creationId xmlns:p14="http://schemas.microsoft.com/office/powerpoint/2010/main" val="2701917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Shape 1197"/>
          <p:cNvSpPr txBox="1">
            <a:spLocks noGrp="1"/>
          </p:cNvSpPr>
          <p:nvPr>
            <p:ph type="sldNum" idx="4294967295"/>
          </p:nvPr>
        </p:nvSpPr>
        <p:spPr>
          <a:xfrm>
            <a:off x="8490870" y="5679410"/>
            <a:ext cx="365100" cy="138600"/>
          </a:xfrm>
          <a:prstGeom prst="rect">
            <a:avLst/>
          </a:prstGeom>
        </p:spPr>
        <p:txBody>
          <a:bodyPr vert="horz" lIns="0" tIns="0" rIns="45700" bIns="0" rtlCol="0" anchor="b" anchorCtr="0">
            <a:noAutofit/>
          </a:bodyPr>
          <a:lstStyle/>
          <a:p>
            <a:pPr>
              <a:buClr>
                <a:srgbClr val="000000"/>
              </a:buClr>
              <a:buSzPct val="25000"/>
            </a:pPr>
            <a:fld id="{00000000-1234-1234-1234-123412341234}" type="slidenum">
              <a:rPr lang="en-US"/>
              <a:pPr>
                <a:buClr>
                  <a:srgbClr val="000000"/>
                </a:buClr>
                <a:buSzPct val="25000"/>
              </a:pPr>
              <a:t>25</a:t>
            </a:fld>
            <a:endParaRPr lang="en-US"/>
          </a:p>
        </p:txBody>
      </p:sp>
      <p:pic>
        <p:nvPicPr>
          <p:cNvPr id="1198" name="Shape 1198"/>
          <p:cNvPicPr preferRelativeResize="0"/>
          <p:nvPr/>
        </p:nvPicPr>
        <p:blipFill>
          <a:blip r:embed="rId3">
            <a:alphaModFix/>
          </a:blip>
          <a:stretch>
            <a:fillRect/>
          </a:stretch>
        </p:blipFill>
        <p:spPr>
          <a:xfrm>
            <a:off x="2716299" y="1367650"/>
            <a:ext cx="3711400" cy="4633100"/>
          </a:xfrm>
          <a:prstGeom prst="rect">
            <a:avLst/>
          </a:prstGeom>
          <a:noFill/>
          <a:ln>
            <a:noFill/>
          </a:ln>
        </p:spPr>
      </p:pic>
      <p:sp>
        <p:nvSpPr>
          <p:cNvPr id="4" name="Shape 1641"/>
          <p:cNvSpPr txBox="1"/>
          <p:nvPr/>
        </p:nvSpPr>
        <p:spPr>
          <a:xfrm>
            <a:off x="218661" y="1075911"/>
            <a:ext cx="7225800" cy="400200"/>
          </a:xfrm>
          <a:prstGeom prst="rect">
            <a:avLst/>
          </a:prstGeom>
          <a:noFill/>
          <a:ln>
            <a:noFill/>
          </a:ln>
        </p:spPr>
        <p:txBody>
          <a:bodyPr lIns="91425" tIns="45700" rIns="91425" bIns="45700" anchor="t" anchorCtr="0">
            <a:noAutofit/>
          </a:bodyPr>
          <a:lstStyle/>
          <a:p>
            <a:pPr>
              <a:buSzPct val="55000"/>
            </a:pPr>
            <a:r>
              <a:rPr lang="en-US" sz="2000" dirty="0">
                <a:solidFill>
                  <a:schemeClr val="dk1"/>
                </a:solidFill>
              </a:rPr>
              <a:t>Target Segments</a:t>
            </a:r>
            <a:endParaRPr lang="en-US" sz="2000" dirty="0">
              <a:solidFill>
                <a:schemeClr val="dk1"/>
              </a:solidFill>
            </a:endParaRPr>
          </a:p>
        </p:txBody>
      </p:sp>
    </p:spTree>
    <p:extLst>
      <p:ext uri="{BB962C8B-B14F-4D97-AF65-F5344CB8AC3E}">
        <p14:creationId xmlns:p14="http://schemas.microsoft.com/office/powerpoint/2010/main" val="18774923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3153063"/>
            <a:ext cx="9144000" cy="553998"/>
          </a:xfrm>
          <a:prstGeom prst="rect">
            <a:avLst/>
          </a:prstGeom>
          <a:solidFill>
            <a:srgbClr val="202021"/>
          </a:solidFill>
        </p:spPr>
        <p:txBody>
          <a:bodyPr wrap="square" lIns="0" tIns="0" rIns="0" bIns="0" rtlCol="0">
            <a:spAutoFit/>
          </a:bodyPr>
          <a:lstStyle/>
          <a:p>
            <a:pPr algn="ctr">
              <a:lnSpc>
                <a:spcPct val="90000"/>
              </a:lnSpc>
            </a:pPr>
            <a:r>
              <a:rPr lang="en-US" altLang="zh-TW" sz="2400" dirty="0">
                <a:solidFill>
                  <a:schemeClr val="bg1"/>
                </a:solidFill>
              </a:rPr>
              <a:t>VR Can Be </a:t>
            </a:r>
            <a:r>
              <a:rPr lang="en-US" altLang="zh-TW" sz="2800" dirty="0">
                <a:solidFill>
                  <a:srgbClr val="FFFF00"/>
                </a:solidFill>
              </a:rPr>
              <a:t>Virtually</a:t>
            </a:r>
            <a:r>
              <a:rPr lang="en-US" altLang="zh-TW" sz="2400" dirty="0">
                <a:solidFill>
                  <a:schemeClr val="bg1"/>
                </a:solidFill>
              </a:rPr>
              <a:t> Applied In </a:t>
            </a:r>
            <a:r>
              <a:rPr lang="en-US" altLang="zh-TW" sz="4000" b="1" dirty="0">
                <a:solidFill>
                  <a:srgbClr val="FFFF00"/>
                </a:solidFill>
              </a:rPr>
              <a:t>EVERY</a:t>
            </a:r>
            <a:r>
              <a:rPr lang="en-US" altLang="zh-TW" sz="2400" dirty="0">
                <a:solidFill>
                  <a:schemeClr val="bg1"/>
                </a:solidFill>
              </a:rPr>
              <a:t> Business </a:t>
            </a:r>
            <a:endParaRPr lang="zh-TW" altLang="en-US" sz="2400" dirty="0">
              <a:solidFill>
                <a:schemeClr val="bg1"/>
              </a:solidFill>
            </a:endParaRPr>
          </a:p>
        </p:txBody>
      </p:sp>
      <p:sp>
        <p:nvSpPr>
          <p:cNvPr id="5" name="文字方塊 4"/>
          <p:cNvSpPr txBox="1"/>
          <p:nvPr/>
        </p:nvSpPr>
        <p:spPr>
          <a:xfrm>
            <a:off x="533400" y="1447801"/>
            <a:ext cx="685800" cy="249299"/>
          </a:xfrm>
          <a:prstGeom prst="rect">
            <a:avLst/>
          </a:prstGeom>
          <a:noFill/>
        </p:spPr>
        <p:txBody>
          <a:bodyPr wrap="square" lIns="0" tIns="0" rIns="0" bIns="0" rtlCol="0">
            <a:spAutoFit/>
          </a:bodyPr>
          <a:lstStyle/>
          <a:p>
            <a:pPr>
              <a:lnSpc>
                <a:spcPct val="90000"/>
              </a:lnSpc>
            </a:pPr>
            <a:r>
              <a:rPr lang="en-US" altLang="zh-TW" dirty="0"/>
              <a:t>HR</a:t>
            </a:r>
            <a:endParaRPr lang="zh-TW" altLang="en-US" dirty="0"/>
          </a:p>
        </p:txBody>
      </p:sp>
      <p:sp>
        <p:nvSpPr>
          <p:cNvPr id="6" name="文字方塊 5"/>
          <p:cNvSpPr txBox="1"/>
          <p:nvPr/>
        </p:nvSpPr>
        <p:spPr>
          <a:xfrm>
            <a:off x="2209800" y="1447800"/>
            <a:ext cx="990600" cy="249299"/>
          </a:xfrm>
          <a:prstGeom prst="rect">
            <a:avLst/>
          </a:prstGeom>
          <a:noFill/>
        </p:spPr>
        <p:txBody>
          <a:bodyPr wrap="square" lIns="0" tIns="0" rIns="0" bIns="0" rtlCol="0">
            <a:spAutoFit/>
          </a:bodyPr>
          <a:lstStyle/>
          <a:p>
            <a:pPr>
              <a:lnSpc>
                <a:spcPct val="90000"/>
              </a:lnSpc>
            </a:pPr>
            <a:r>
              <a:rPr lang="en-US" altLang="zh-TW" dirty="0"/>
              <a:t>Gaming</a:t>
            </a:r>
            <a:endParaRPr lang="zh-TW" altLang="en-US" dirty="0"/>
          </a:p>
        </p:txBody>
      </p:sp>
      <p:sp>
        <p:nvSpPr>
          <p:cNvPr id="7" name="文字方塊 6"/>
          <p:cNvSpPr txBox="1"/>
          <p:nvPr/>
        </p:nvSpPr>
        <p:spPr>
          <a:xfrm>
            <a:off x="3505200" y="1447799"/>
            <a:ext cx="990600" cy="249299"/>
          </a:xfrm>
          <a:prstGeom prst="rect">
            <a:avLst/>
          </a:prstGeom>
          <a:noFill/>
        </p:spPr>
        <p:txBody>
          <a:bodyPr wrap="square" lIns="0" tIns="0" rIns="0" bIns="0" rtlCol="0">
            <a:spAutoFit/>
          </a:bodyPr>
          <a:lstStyle/>
          <a:p>
            <a:pPr>
              <a:lnSpc>
                <a:spcPct val="90000"/>
              </a:lnSpc>
            </a:pPr>
            <a:r>
              <a:rPr lang="en-US" altLang="zh-TW" dirty="0"/>
              <a:t>Social</a:t>
            </a:r>
            <a:endParaRPr lang="zh-TW" altLang="en-US" dirty="0"/>
          </a:p>
        </p:txBody>
      </p:sp>
      <p:sp>
        <p:nvSpPr>
          <p:cNvPr id="8" name="文字方塊 7"/>
          <p:cNvSpPr txBox="1"/>
          <p:nvPr/>
        </p:nvSpPr>
        <p:spPr>
          <a:xfrm>
            <a:off x="533400" y="1726495"/>
            <a:ext cx="1219200" cy="249299"/>
          </a:xfrm>
          <a:prstGeom prst="rect">
            <a:avLst/>
          </a:prstGeom>
          <a:noFill/>
        </p:spPr>
        <p:txBody>
          <a:bodyPr wrap="square" lIns="0" tIns="0" rIns="0" bIns="0" rtlCol="0">
            <a:spAutoFit/>
          </a:bodyPr>
          <a:lstStyle/>
          <a:p>
            <a:pPr>
              <a:lnSpc>
                <a:spcPct val="90000"/>
              </a:lnSpc>
            </a:pPr>
            <a:r>
              <a:rPr lang="en-US" altLang="zh-TW" dirty="0"/>
              <a:t>Education</a:t>
            </a:r>
            <a:endParaRPr lang="zh-TW" altLang="en-US" dirty="0"/>
          </a:p>
        </p:txBody>
      </p:sp>
      <p:sp>
        <p:nvSpPr>
          <p:cNvPr id="9" name="文字方塊 8"/>
          <p:cNvSpPr txBox="1"/>
          <p:nvPr/>
        </p:nvSpPr>
        <p:spPr>
          <a:xfrm>
            <a:off x="2095500" y="1754245"/>
            <a:ext cx="1219200" cy="249299"/>
          </a:xfrm>
          <a:prstGeom prst="rect">
            <a:avLst/>
          </a:prstGeom>
          <a:noFill/>
        </p:spPr>
        <p:txBody>
          <a:bodyPr wrap="square" lIns="0" tIns="0" rIns="0" bIns="0" rtlCol="0">
            <a:spAutoFit/>
          </a:bodyPr>
          <a:lstStyle/>
          <a:p>
            <a:pPr>
              <a:lnSpc>
                <a:spcPct val="90000"/>
              </a:lnSpc>
            </a:pPr>
            <a:r>
              <a:rPr lang="en-US" altLang="zh-TW" dirty="0"/>
              <a:t>Multimedia</a:t>
            </a:r>
            <a:endParaRPr lang="zh-TW" altLang="en-US" dirty="0"/>
          </a:p>
        </p:txBody>
      </p:sp>
      <p:sp>
        <p:nvSpPr>
          <p:cNvPr id="10" name="文字方塊 9"/>
          <p:cNvSpPr txBox="1"/>
          <p:nvPr/>
        </p:nvSpPr>
        <p:spPr>
          <a:xfrm>
            <a:off x="4503420" y="1457629"/>
            <a:ext cx="1219200" cy="249299"/>
          </a:xfrm>
          <a:prstGeom prst="rect">
            <a:avLst/>
          </a:prstGeom>
          <a:noFill/>
        </p:spPr>
        <p:txBody>
          <a:bodyPr wrap="square" lIns="0" tIns="0" rIns="0" bIns="0" rtlCol="0">
            <a:spAutoFit/>
          </a:bodyPr>
          <a:lstStyle/>
          <a:p>
            <a:pPr>
              <a:lnSpc>
                <a:spcPct val="90000"/>
              </a:lnSpc>
            </a:pPr>
            <a:r>
              <a:rPr lang="en-US" altLang="zh-TW" dirty="0"/>
              <a:t>Storytelling</a:t>
            </a:r>
            <a:endParaRPr lang="zh-TW" altLang="en-US" dirty="0"/>
          </a:p>
        </p:txBody>
      </p:sp>
      <p:sp>
        <p:nvSpPr>
          <p:cNvPr id="11" name="文字方塊 10"/>
          <p:cNvSpPr txBox="1"/>
          <p:nvPr/>
        </p:nvSpPr>
        <p:spPr>
          <a:xfrm>
            <a:off x="6019800" y="1457629"/>
            <a:ext cx="1219200" cy="249299"/>
          </a:xfrm>
          <a:prstGeom prst="rect">
            <a:avLst/>
          </a:prstGeom>
          <a:noFill/>
        </p:spPr>
        <p:txBody>
          <a:bodyPr wrap="square" lIns="0" tIns="0" rIns="0" bIns="0" rtlCol="0">
            <a:spAutoFit/>
          </a:bodyPr>
          <a:lstStyle/>
          <a:p>
            <a:pPr>
              <a:lnSpc>
                <a:spcPct val="90000"/>
              </a:lnSpc>
            </a:pPr>
            <a:r>
              <a:rPr lang="en-US" altLang="zh-TW" dirty="0"/>
              <a:t>Retail</a:t>
            </a:r>
            <a:endParaRPr lang="zh-TW" altLang="en-US" dirty="0"/>
          </a:p>
        </p:txBody>
      </p:sp>
      <p:sp>
        <p:nvSpPr>
          <p:cNvPr id="12" name="文字方塊 11"/>
          <p:cNvSpPr txBox="1"/>
          <p:nvPr/>
        </p:nvSpPr>
        <p:spPr>
          <a:xfrm>
            <a:off x="7213715" y="1447801"/>
            <a:ext cx="1219200" cy="249299"/>
          </a:xfrm>
          <a:prstGeom prst="rect">
            <a:avLst/>
          </a:prstGeom>
          <a:noFill/>
        </p:spPr>
        <p:txBody>
          <a:bodyPr wrap="square" lIns="0" tIns="0" rIns="0" bIns="0" rtlCol="0">
            <a:spAutoFit/>
          </a:bodyPr>
          <a:lstStyle/>
          <a:p>
            <a:pPr>
              <a:lnSpc>
                <a:spcPct val="90000"/>
              </a:lnSpc>
            </a:pPr>
            <a:r>
              <a:rPr lang="en-US" altLang="zh-TW" dirty="0"/>
              <a:t>Military</a:t>
            </a:r>
            <a:endParaRPr lang="zh-TW" altLang="en-US" dirty="0"/>
          </a:p>
        </p:txBody>
      </p:sp>
      <p:sp>
        <p:nvSpPr>
          <p:cNvPr id="13" name="文字方塊 12"/>
          <p:cNvSpPr txBox="1"/>
          <p:nvPr/>
        </p:nvSpPr>
        <p:spPr>
          <a:xfrm>
            <a:off x="2343150" y="2133601"/>
            <a:ext cx="495300" cy="249299"/>
          </a:xfrm>
          <a:prstGeom prst="rect">
            <a:avLst/>
          </a:prstGeom>
          <a:noFill/>
        </p:spPr>
        <p:txBody>
          <a:bodyPr wrap="square" lIns="0" tIns="0" rIns="0" bIns="0" rtlCol="0">
            <a:spAutoFit/>
          </a:bodyPr>
          <a:lstStyle/>
          <a:p>
            <a:pPr>
              <a:lnSpc>
                <a:spcPct val="90000"/>
              </a:lnSpc>
            </a:pPr>
            <a:r>
              <a:rPr lang="en-US" altLang="zh-TW" dirty="0"/>
              <a:t>Toy</a:t>
            </a:r>
            <a:endParaRPr lang="zh-TW" altLang="en-US" dirty="0"/>
          </a:p>
        </p:txBody>
      </p:sp>
      <p:sp>
        <p:nvSpPr>
          <p:cNvPr id="14" name="文字方塊 13"/>
          <p:cNvSpPr txBox="1"/>
          <p:nvPr/>
        </p:nvSpPr>
        <p:spPr>
          <a:xfrm>
            <a:off x="533400" y="2127630"/>
            <a:ext cx="876300" cy="249299"/>
          </a:xfrm>
          <a:prstGeom prst="rect">
            <a:avLst/>
          </a:prstGeom>
          <a:noFill/>
        </p:spPr>
        <p:txBody>
          <a:bodyPr wrap="square" lIns="0" tIns="0" rIns="0" bIns="0" rtlCol="0">
            <a:spAutoFit/>
          </a:bodyPr>
          <a:lstStyle/>
          <a:p>
            <a:pPr>
              <a:lnSpc>
                <a:spcPct val="90000"/>
              </a:lnSpc>
            </a:pPr>
            <a:r>
              <a:rPr lang="en-US" altLang="zh-TW" dirty="0"/>
              <a:t>Maker</a:t>
            </a:r>
            <a:endParaRPr lang="zh-TW" altLang="en-US" dirty="0"/>
          </a:p>
        </p:txBody>
      </p:sp>
      <p:sp>
        <p:nvSpPr>
          <p:cNvPr id="15" name="文字方塊 14"/>
          <p:cNvSpPr txBox="1"/>
          <p:nvPr/>
        </p:nvSpPr>
        <p:spPr>
          <a:xfrm>
            <a:off x="5981700" y="1851144"/>
            <a:ext cx="876300" cy="249299"/>
          </a:xfrm>
          <a:prstGeom prst="rect">
            <a:avLst/>
          </a:prstGeom>
          <a:noFill/>
        </p:spPr>
        <p:txBody>
          <a:bodyPr wrap="square" lIns="0" tIns="0" rIns="0" bIns="0" rtlCol="0">
            <a:spAutoFit/>
          </a:bodyPr>
          <a:lstStyle/>
          <a:p>
            <a:pPr>
              <a:lnSpc>
                <a:spcPct val="90000"/>
              </a:lnSpc>
            </a:pPr>
            <a:r>
              <a:rPr lang="en-US" altLang="zh-TW" dirty="0"/>
              <a:t>Finance</a:t>
            </a:r>
            <a:endParaRPr lang="zh-TW" altLang="en-US" dirty="0"/>
          </a:p>
        </p:txBody>
      </p:sp>
      <p:sp>
        <p:nvSpPr>
          <p:cNvPr id="16" name="文字方塊 15"/>
          <p:cNvSpPr txBox="1"/>
          <p:nvPr/>
        </p:nvSpPr>
        <p:spPr>
          <a:xfrm>
            <a:off x="4503420" y="1851144"/>
            <a:ext cx="1135380" cy="249299"/>
          </a:xfrm>
          <a:prstGeom prst="rect">
            <a:avLst/>
          </a:prstGeom>
          <a:noFill/>
        </p:spPr>
        <p:txBody>
          <a:bodyPr wrap="square" lIns="0" tIns="0" rIns="0" bIns="0" rtlCol="0">
            <a:spAutoFit/>
          </a:bodyPr>
          <a:lstStyle/>
          <a:p>
            <a:pPr>
              <a:lnSpc>
                <a:spcPct val="90000"/>
              </a:lnSpc>
            </a:pPr>
            <a:r>
              <a:rPr lang="en-US" altLang="zh-TW" dirty="0"/>
              <a:t>Journalism</a:t>
            </a:r>
            <a:endParaRPr lang="zh-TW" altLang="en-US" dirty="0"/>
          </a:p>
        </p:txBody>
      </p:sp>
      <p:sp>
        <p:nvSpPr>
          <p:cNvPr id="17" name="文字方塊 16"/>
          <p:cNvSpPr txBox="1"/>
          <p:nvPr/>
        </p:nvSpPr>
        <p:spPr>
          <a:xfrm>
            <a:off x="5981700" y="2286001"/>
            <a:ext cx="1135380" cy="249299"/>
          </a:xfrm>
          <a:prstGeom prst="rect">
            <a:avLst/>
          </a:prstGeom>
          <a:noFill/>
        </p:spPr>
        <p:txBody>
          <a:bodyPr wrap="square" lIns="0" tIns="0" rIns="0" bIns="0" rtlCol="0">
            <a:spAutoFit/>
          </a:bodyPr>
          <a:lstStyle/>
          <a:p>
            <a:pPr>
              <a:lnSpc>
                <a:spcPct val="90000"/>
              </a:lnSpc>
            </a:pPr>
            <a:r>
              <a:rPr lang="en-US" altLang="zh-TW" dirty="0"/>
              <a:t>Marketing</a:t>
            </a:r>
            <a:endParaRPr lang="zh-TW" altLang="en-US" dirty="0"/>
          </a:p>
        </p:txBody>
      </p:sp>
      <p:sp>
        <p:nvSpPr>
          <p:cNvPr id="18" name="文字方塊 17"/>
          <p:cNvSpPr txBox="1"/>
          <p:nvPr/>
        </p:nvSpPr>
        <p:spPr>
          <a:xfrm>
            <a:off x="3337560" y="1906081"/>
            <a:ext cx="1135380" cy="249299"/>
          </a:xfrm>
          <a:prstGeom prst="rect">
            <a:avLst/>
          </a:prstGeom>
          <a:noFill/>
        </p:spPr>
        <p:txBody>
          <a:bodyPr wrap="square" lIns="0" tIns="0" rIns="0" bIns="0" rtlCol="0">
            <a:spAutoFit/>
          </a:bodyPr>
          <a:lstStyle/>
          <a:p>
            <a:pPr>
              <a:lnSpc>
                <a:spcPct val="90000"/>
              </a:lnSpc>
            </a:pPr>
            <a:r>
              <a:rPr lang="en-US" altLang="zh-TW" dirty="0"/>
              <a:t>Tourism</a:t>
            </a:r>
            <a:endParaRPr lang="zh-TW" altLang="en-US" dirty="0"/>
          </a:p>
        </p:txBody>
      </p:sp>
      <p:sp>
        <p:nvSpPr>
          <p:cNvPr id="19" name="文字方塊 18"/>
          <p:cNvSpPr txBox="1"/>
          <p:nvPr/>
        </p:nvSpPr>
        <p:spPr>
          <a:xfrm>
            <a:off x="7242810" y="1853873"/>
            <a:ext cx="1135380" cy="249299"/>
          </a:xfrm>
          <a:prstGeom prst="rect">
            <a:avLst/>
          </a:prstGeom>
          <a:noFill/>
        </p:spPr>
        <p:txBody>
          <a:bodyPr wrap="square" lIns="0" tIns="0" rIns="0" bIns="0" rtlCol="0">
            <a:spAutoFit/>
          </a:bodyPr>
          <a:lstStyle/>
          <a:p>
            <a:pPr>
              <a:lnSpc>
                <a:spcPct val="90000"/>
              </a:lnSpc>
            </a:pPr>
            <a:r>
              <a:rPr lang="en-US" altLang="zh-TW" dirty="0"/>
              <a:t>Medical</a:t>
            </a:r>
            <a:endParaRPr lang="zh-TW" altLang="en-US" dirty="0"/>
          </a:p>
        </p:txBody>
      </p:sp>
      <p:sp>
        <p:nvSpPr>
          <p:cNvPr id="20" name="文字方塊 19"/>
          <p:cNvSpPr txBox="1"/>
          <p:nvPr/>
        </p:nvSpPr>
        <p:spPr>
          <a:xfrm>
            <a:off x="7239000" y="2252279"/>
            <a:ext cx="1676400" cy="249299"/>
          </a:xfrm>
          <a:prstGeom prst="rect">
            <a:avLst/>
          </a:prstGeom>
          <a:noFill/>
        </p:spPr>
        <p:txBody>
          <a:bodyPr wrap="square" lIns="0" tIns="0" rIns="0" bIns="0" rtlCol="0">
            <a:spAutoFit/>
          </a:bodyPr>
          <a:lstStyle/>
          <a:p>
            <a:pPr>
              <a:lnSpc>
                <a:spcPct val="90000"/>
              </a:lnSpc>
            </a:pPr>
            <a:r>
              <a:rPr lang="en-US" altLang="zh-TW" dirty="0"/>
              <a:t>Surgery Training</a:t>
            </a:r>
            <a:endParaRPr lang="zh-TW" altLang="en-US" dirty="0"/>
          </a:p>
        </p:txBody>
      </p:sp>
      <p:sp>
        <p:nvSpPr>
          <p:cNvPr id="21" name="文字方塊 20"/>
          <p:cNvSpPr txBox="1"/>
          <p:nvPr/>
        </p:nvSpPr>
        <p:spPr>
          <a:xfrm>
            <a:off x="533400" y="2492365"/>
            <a:ext cx="1295400" cy="249299"/>
          </a:xfrm>
          <a:prstGeom prst="rect">
            <a:avLst/>
          </a:prstGeom>
          <a:noFill/>
        </p:spPr>
        <p:txBody>
          <a:bodyPr wrap="square" lIns="0" tIns="0" rIns="0" bIns="0" rtlCol="0">
            <a:spAutoFit/>
          </a:bodyPr>
          <a:lstStyle/>
          <a:p>
            <a:pPr>
              <a:lnSpc>
                <a:spcPct val="90000"/>
              </a:lnSpc>
            </a:pPr>
            <a:r>
              <a:rPr lang="en-US" altLang="zh-TW" dirty="0"/>
              <a:t>3D Printing</a:t>
            </a:r>
            <a:endParaRPr lang="zh-TW" altLang="en-US" dirty="0"/>
          </a:p>
        </p:txBody>
      </p:sp>
      <p:sp>
        <p:nvSpPr>
          <p:cNvPr id="22" name="文字方塊 21"/>
          <p:cNvSpPr txBox="1"/>
          <p:nvPr/>
        </p:nvSpPr>
        <p:spPr>
          <a:xfrm>
            <a:off x="5901690" y="2741664"/>
            <a:ext cx="1295400" cy="249299"/>
          </a:xfrm>
          <a:prstGeom prst="rect">
            <a:avLst/>
          </a:prstGeom>
          <a:noFill/>
        </p:spPr>
        <p:txBody>
          <a:bodyPr wrap="square" lIns="0" tIns="0" rIns="0" bIns="0" rtlCol="0">
            <a:spAutoFit/>
          </a:bodyPr>
          <a:lstStyle/>
          <a:p>
            <a:pPr>
              <a:lnSpc>
                <a:spcPct val="90000"/>
              </a:lnSpc>
            </a:pPr>
            <a:r>
              <a:rPr lang="en-US" altLang="zh-TW" dirty="0"/>
              <a:t>Real Estate</a:t>
            </a:r>
            <a:endParaRPr lang="zh-TW" altLang="en-US" dirty="0"/>
          </a:p>
        </p:txBody>
      </p:sp>
      <p:sp>
        <p:nvSpPr>
          <p:cNvPr id="23" name="文字方塊 22"/>
          <p:cNvSpPr txBox="1"/>
          <p:nvPr/>
        </p:nvSpPr>
        <p:spPr>
          <a:xfrm>
            <a:off x="5974080" y="3811650"/>
            <a:ext cx="1524000" cy="249299"/>
          </a:xfrm>
          <a:prstGeom prst="rect">
            <a:avLst/>
          </a:prstGeom>
          <a:noFill/>
        </p:spPr>
        <p:txBody>
          <a:bodyPr wrap="square" lIns="0" tIns="0" rIns="0" bIns="0" rtlCol="0">
            <a:spAutoFit/>
          </a:bodyPr>
          <a:lstStyle/>
          <a:p>
            <a:pPr>
              <a:lnSpc>
                <a:spcPct val="90000"/>
              </a:lnSpc>
            </a:pPr>
            <a:r>
              <a:rPr lang="en-US" altLang="zh-TW" dirty="0"/>
              <a:t>Product Design</a:t>
            </a:r>
            <a:endParaRPr lang="zh-TW" altLang="en-US" dirty="0"/>
          </a:p>
        </p:txBody>
      </p:sp>
      <p:sp>
        <p:nvSpPr>
          <p:cNvPr id="24" name="文字方塊 23"/>
          <p:cNvSpPr txBox="1"/>
          <p:nvPr/>
        </p:nvSpPr>
        <p:spPr>
          <a:xfrm>
            <a:off x="495300" y="2853544"/>
            <a:ext cx="1295400" cy="249299"/>
          </a:xfrm>
          <a:prstGeom prst="rect">
            <a:avLst/>
          </a:prstGeom>
          <a:noFill/>
        </p:spPr>
        <p:txBody>
          <a:bodyPr wrap="square" lIns="0" tIns="0" rIns="0" bIns="0" rtlCol="0">
            <a:spAutoFit/>
          </a:bodyPr>
          <a:lstStyle/>
          <a:p>
            <a:pPr>
              <a:lnSpc>
                <a:spcPct val="90000"/>
              </a:lnSpc>
            </a:pPr>
            <a:r>
              <a:rPr lang="en-US" altLang="zh-TW" dirty="0"/>
              <a:t>Robotics</a:t>
            </a:r>
            <a:endParaRPr lang="zh-TW" altLang="en-US" dirty="0"/>
          </a:p>
        </p:txBody>
      </p:sp>
      <p:sp>
        <p:nvSpPr>
          <p:cNvPr id="25" name="文字方塊 24"/>
          <p:cNvSpPr txBox="1"/>
          <p:nvPr/>
        </p:nvSpPr>
        <p:spPr>
          <a:xfrm>
            <a:off x="6001789" y="5105401"/>
            <a:ext cx="1295400" cy="249299"/>
          </a:xfrm>
          <a:prstGeom prst="rect">
            <a:avLst/>
          </a:prstGeom>
          <a:noFill/>
        </p:spPr>
        <p:txBody>
          <a:bodyPr wrap="square" lIns="0" tIns="0" rIns="0" bIns="0" rtlCol="0">
            <a:spAutoFit/>
          </a:bodyPr>
          <a:lstStyle/>
          <a:p>
            <a:pPr>
              <a:lnSpc>
                <a:spcPct val="90000"/>
              </a:lnSpc>
            </a:pPr>
            <a:r>
              <a:rPr lang="en-US" altLang="zh-TW" dirty="0"/>
              <a:t>Aerospace</a:t>
            </a:r>
            <a:endParaRPr lang="zh-TW" altLang="en-US" dirty="0"/>
          </a:p>
        </p:txBody>
      </p:sp>
      <p:sp>
        <p:nvSpPr>
          <p:cNvPr id="26" name="文字方塊 25"/>
          <p:cNvSpPr txBox="1"/>
          <p:nvPr/>
        </p:nvSpPr>
        <p:spPr>
          <a:xfrm>
            <a:off x="5981700" y="4684527"/>
            <a:ext cx="1295400" cy="249299"/>
          </a:xfrm>
          <a:prstGeom prst="rect">
            <a:avLst/>
          </a:prstGeom>
          <a:noFill/>
        </p:spPr>
        <p:txBody>
          <a:bodyPr wrap="square" lIns="0" tIns="0" rIns="0" bIns="0" rtlCol="0">
            <a:spAutoFit/>
          </a:bodyPr>
          <a:lstStyle/>
          <a:p>
            <a:pPr>
              <a:lnSpc>
                <a:spcPct val="90000"/>
              </a:lnSpc>
            </a:pPr>
            <a:r>
              <a:rPr lang="en-US" altLang="zh-TW" dirty="0"/>
              <a:t>Engineering</a:t>
            </a:r>
            <a:endParaRPr lang="zh-TW" altLang="en-US" dirty="0"/>
          </a:p>
        </p:txBody>
      </p:sp>
      <p:sp>
        <p:nvSpPr>
          <p:cNvPr id="27" name="文字方塊 26"/>
          <p:cNvSpPr txBox="1"/>
          <p:nvPr/>
        </p:nvSpPr>
        <p:spPr>
          <a:xfrm>
            <a:off x="4953000" y="3830553"/>
            <a:ext cx="457200" cy="249299"/>
          </a:xfrm>
          <a:prstGeom prst="rect">
            <a:avLst/>
          </a:prstGeom>
          <a:noFill/>
        </p:spPr>
        <p:txBody>
          <a:bodyPr wrap="square" lIns="0" tIns="0" rIns="0" bIns="0" rtlCol="0">
            <a:spAutoFit/>
          </a:bodyPr>
          <a:lstStyle/>
          <a:p>
            <a:pPr>
              <a:lnSpc>
                <a:spcPct val="90000"/>
              </a:lnSpc>
            </a:pPr>
            <a:r>
              <a:rPr lang="en-US" altLang="zh-TW" dirty="0"/>
              <a:t>Art</a:t>
            </a:r>
            <a:endParaRPr lang="zh-TW" altLang="en-US" dirty="0"/>
          </a:p>
        </p:txBody>
      </p:sp>
      <p:sp>
        <p:nvSpPr>
          <p:cNvPr id="28" name="文字方塊 27"/>
          <p:cNvSpPr txBox="1"/>
          <p:nvPr/>
        </p:nvSpPr>
        <p:spPr>
          <a:xfrm>
            <a:off x="3657600" y="3842404"/>
            <a:ext cx="1295400" cy="249299"/>
          </a:xfrm>
          <a:prstGeom prst="rect">
            <a:avLst/>
          </a:prstGeom>
          <a:noFill/>
        </p:spPr>
        <p:txBody>
          <a:bodyPr wrap="square" lIns="0" tIns="0" rIns="0" bIns="0" rtlCol="0">
            <a:spAutoFit/>
          </a:bodyPr>
          <a:lstStyle/>
          <a:p>
            <a:pPr>
              <a:lnSpc>
                <a:spcPct val="90000"/>
              </a:lnSpc>
            </a:pPr>
            <a:r>
              <a:rPr lang="en-US" altLang="zh-TW" dirty="0"/>
              <a:t>Psychology</a:t>
            </a:r>
            <a:endParaRPr lang="zh-TW" altLang="en-US" dirty="0"/>
          </a:p>
        </p:txBody>
      </p:sp>
      <p:sp>
        <p:nvSpPr>
          <p:cNvPr id="29" name="文字方塊 28"/>
          <p:cNvSpPr txBox="1"/>
          <p:nvPr/>
        </p:nvSpPr>
        <p:spPr>
          <a:xfrm>
            <a:off x="609600" y="3842404"/>
            <a:ext cx="2674620" cy="249299"/>
          </a:xfrm>
          <a:prstGeom prst="rect">
            <a:avLst/>
          </a:prstGeom>
          <a:noFill/>
        </p:spPr>
        <p:txBody>
          <a:bodyPr wrap="square" lIns="0" tIns="0" rIns="0" bIns="0" rtlCol="0">
            <a:spAutoFit/>
          </a:bodyPr>
          <a:lstStyle/>
          <a:p>
            <a:pPr>
              <a:lnSpc>
                <a:spcPct val="90000"/>
              </a:lnSpc>
            </a:pPr>
            <a:r>
              <a:rPr lang="en-US" altLang="zh-TW" dirty="0"/>
              <a:t>Mechanical Engineering</a:t>
            </a:r>
            <a:endParaRPr lang="zh-TW" altLang="en-US" dirty="0"/>
          </a:p>
        </p:txBody>
      </p:sp>
      <p:sp>
        <p:nvSpPr>
          <p:cNvPr id="30" name="文字方塊 29"/>
          <p:cNvSpPr txBox="1"/>
          <p:nvPr/>
        </p:nvSpPr>
        <p:spPr>
          <a:xfrm>
            <a:off x="7730490" y="3811649"/>
            <a:ext cx="1295400" cy="249299"/>
          </a:xfrm>
          <a:prstGeom prst="rect">
            <a:avLst/>
          </a:prstGeom>
          <a:noFill/>
        </p:spPr>
        <p:txBody>
          <a:bodyPr wrap="square" lIns="0" tIns="0" rIns="0" bIns="0" rtlCol="0">
            <a:spAutoFit/>
          </a:bodyPr>
          <a:lstStyle/>
          <a:p>
            <a:pPr>
              <a:lnSpc>
                <a:spcPct val="90000"/>
              </a:lnSpc>
            </a:pPr>
            <a:r>
              <a:rPr lang="en-US" altLang="zh-TW" dirty="0"/>
              <a:t>Therapy</a:t>
            </a:r>
            <a:endParaRPr lang="zh-TW" altLang="en-US" dirty="0"/>
          </a:p>
        </p:txBody>
      </p:sp>
      <p:sp>
        <p:nvSpPr>
          <p:cNvPr id="31" name="文字方塊 30"/>
          <p:cNvSpPr txBox="1"/>
          <p:nvPr/>
        </p:nvSpPr>
        <p:spPr>
          <a:xfrm>
            <a:off x="609600" y="4267201"/>
            <a:ext cx="1295400" cy="249299"/>
          </a:xfrm>
          <a:prstGeom prst="rect">
            <a:avLst/>
          </a:prstGeom>
          <a:noFill/>
        </p:spPr>
        <p:txBody>
          <a:bodyPr wrap="square" lIns="0" tIns="0" rIns="0" bIns="0" rtlCol="0">
            <a:spAutoFit/>
          </a:bodyPr>
          <a:lstStyle/>
          <a:p>
            <a:pPr>
              <a:lnSpc>
                <a:spcPct val="90000"/>
              </a:lnSpc>
            </a:pPr>
            <a:r>
              <a:rPr lang="en-US" altLang="zh-TW" dirty="0"/>
              <a:t>Simulator</a:t>
            </a:r>
            <a:endParaRPr lang="zh-TW" altLang="en-US" dirty="0"/>
          </a:p>
        </p:txBody>
      </p:sp>
      <p:sp>
        <p:nvSpPr>
          <p:cNvPr id="32" name="文字方塊 31"/>
          <p:cNvSpPr txBox="1"/>
          <p:nvPr/>
        </p:nvSpPr>
        <p:spPr>
          <a:xfrm>
            <a:off x="609600" y="4598089"/>
            <a:ext cx="1295400" cy="249299"/>
          </a:xfrm>
          <a:prstGeom prst="rect">
            <a:avLst/>
          </a:prstGeom>
          <a:noFill/>
        </p:spPr>
        <p:txBody>
          <a:bodyPr wrap="square" lIns="0" tIns="0" rIns="0" bIns="0" rtlCol="0">
            <a:spAutoFit/>
          </a:bodyPr>
          <a:lstStyle/>
          <a:p>
            <a:pPr>
              <a:lnSpc>
                <a:spcPct val="90000"/>
              </a:lnSpc>
            </a:pPr>
            <a:r>
              <a:rPr lang="en-US" altLang="zh-TW" dirty="0"/>
              <a:t>Museum</a:t>
            </a:r>
            <a:endParaRPr lang="zh-TW" altLang="en-US" dirty="0"/>
          </a:p>
        </p:txBody>
      </p:sp>
      <p:sp>
        <p:nvSpPr>
          <p:cNvPr id="33" name="文字方塊 32"/>
          <p:cNvSpPr txBox="1"/>
          <p:nvPr/>
        </p:nvSpPr>
        <p:spPr>
          <a:xfrm>
            <a:off x="5947410" y="4253458"/>
            <a:ext cx="1295400" cy="249299"/>
          </a:xfrm>
          <a:prstGeom prst="rect">
            <a:avLst/>
          </a:prstGeom>
          <a:noFill/>
        </p:spPr>
        <p:txBody>
          <a:bodyPr wrap="square" lIns="0" tIns="0" rIns="0" bIns="0" rtlCol="0">
            <a:spAutoFit/>
          </a:bodyPr>
          <a:lstStyle/>
          <a:p>
            <a:pPr>
              <a:lnSpc>
                <a:spcPct val="90000"/>
              </a:lnSpc>
            </a:pPr>
            <a:r>
              <a:rPr lang="en-US" altLang="zh-TW" dirty="0" err="1"/>
              <a:t>eCommerce</a:t>
            </a:r>
            <a:endParaRPr lang="zh-TW" altLang="en-US" dirty="0"/>
          </a:p>
        </p:txBody>
      </p:sp>
      <p:sp>
        <p:nvSpPr>
          <p:cNvPr id="34" name="文字方塊 33"/>
          <p:cNvSpPr txBox="1"/>
          <p:nvPr/>
        </p:nvSpPr>
        <p:spPr>
          <a:xfrm>
            <a:off x="3446666" y="2288510"/>
            <a:ext cx="822267" cy="249299"/>
          </a:xfrm>
          <a:prstGeom prst="rect">
            <a:avLst/>
          </a:prstGeom>
          <a:noFill/>
        </p:spPr>
        <p:txBody>
          <a:bodyPr wrap="square" lIns="0" tIns="0" rIns="0" bIns="0" rtlCol="0">
            <a:spAutoFit/>
          </a:bodyPr>
          <a:lstStyle/>
          <a:p>
            <a:pPr>
              <a:lnSpc>
                <a:spcPct val="90000"/>
              </a:lnSpc>
            </a:pPr>
            <a:r>
              <a:rPr lang="en-US" altLang="zh-TW" dirty="0"/>
              <a:t>Fashion</a:t>
            </a:r>
            <a:endParaRPr lang="zh-TW" altLang="en-US" dirty="0"/>
          </a:p>
        </p:txBody>
      </p:sp>
      <p:sp>
        <p:nvSpPr>
          <p:cNvPr id="35" name="文字方塊 34"/>
          <p:cNvSpPr txBox="1"/>
          <p:nvPr/>
        </p:nvSpPr>
        <p:spPr>
          <a:xfrm>
            <a:off x="3657600" y="4267201"/>
            <a:ext cx="1295400" cy="249299"/>
          </a:xfrm>
          <a:prstGeom prst="rect">
            <a:avLst/>
          </a:prstGeom>
          <a:noFill/>
        </p:spPr>
        <p:txBody>
          <a:bodyPr wrap="square" lIns="0" tIns="0" rIns="0" bIns="0" rtlCol="0">
            <a:spAutoFit/>
          </a:bodyPr>
          <a:lstStyle/>
          <a:p>
            <a:pPr>
              <a:lnSpc>
                <a:spcPct val="90000"/>
              </a:lnSpc>
            </a:pPr>
            <a:r>
              <a:rPr lang="en-US" altLang="zh-TW" dirty="0"/>
              <a:t>Live Event</a:t>
            </a:r>
            <a:endParaRPr lang="zh-TW" altLang="en-US" dirty="0"/>
          </a:p>
        </p:txBody>
      </p:sp>
      <p:sp>
        <p:nvSpPr>
          <p:cNvPr id="36" name="文字方塊 35"/>
          <p:cNvSpPr txBox="1"/>
          <p:nvPr/>
        </p:nvSpPr>
        <p:spPr>
          <a:xfrm>
            <a:off x="3621232" y="4700225"/>
            <a:ext cx="1295400" cy="249299"/>
          </a:xfrm>
          <a:prstGeom prst="rect">
            <a:avLst/>
          </a:prstGeom>
          <a:noFill/>
        </p:spPr>
        <p:txBody>
          <a:bodyPr wrap="square" lIns="0" tIns="0" rIns="0" bIns="0" rtlCol="0">
            <a:spAutoFit/>
          </a:bodyPr>
          <a:lstStyle/>
          <a:p>
            <a:pPr>
              <a:lnSpc>
                <a:spcPct val="90000"/>
              </a:lnSpc>
            </a:pPr>
            <a:r>
              <a:rPr lang="en-US" altLang="zh-TW" dirty="0"/>
              <a:t>Filming</a:t>
            </a:r>
            <a:endParaRPr lang="zh-TW" altLang="en-US" dirty="0"/>
          </a:p>
        </p:txBody>
      </p:sp>
      <p:sp>
        <p:nvSpPr>
          <p:cNvPr id="38" name="文字方塊 37"/>
          <p:cNvSpPr txBox="1"/>
          <p:nvPr/>
        </p:nvSpPr>
        <p:spPr>
          <a:xfrm>
            <a:off x="3643745" y="5029201"/>
            <a:ext cx="1295400" cy="249299"/>
          </a:xfrm>
          <a:prstGeom prst="rect">
            <a:avLst/>
          </a:prstGeom>
          <a:noFill/>
        </p:spPr>
        <p:txBody>
          <a:bodyPr wrap="square" lIns="0" tIns="0" rIns="0" bIns="0" rtlCol="0">
            <a:spAutoFit/>
          </a:bodyPr>
          <a:lstStyle/>
          <a:p>
            <a:pPr>
              <a:lnSpc>
                <a:spcPct val="90000"/>
              </a:lnSpc>
            </a:pPr>
            <a:r>
              <a:rPr lang="en-US" altLang="zh-TW" dirty="0"/>
              <a:t>Sports</a:t>
            </a:r>
            <a:endParaRPr lang="zh-TW" altLang="en-US" dirty="0"/>
          </a:p>
        </p:txBody>
      </p:sp>
      <p:sp>
        <p:nvSpPr>
          <p:cNvPr id="39" name="文字方塊 38"/>
          <p:cNvSpPr txBox="1"/>
          <p:nvPr/>
        </p:nvSpPr>
        <p:spPr>
          <a:xfrm>
            <a:off x="3643745" y="5354700"/>
            <a:ext cx="1690255" cy="249299"/>
          </a:xfrm>
          <a:prstGeom prst="rect">
            <a:avLst/>
          </a:prstGeom>
          <a:noFill/>
        </p:spPr>
        <p:txBody>
          <a:bodyPr wrap="square" lIns="0" tIns="0" rIns="0" bIns="0" rtlCol="0">
            <a:spAutoFit/>
          </a:bodyPr>
          <a:lstStyle/>
          <a:p>
            <a:pPr>
              <a:lnSpc>
                <a:spcPct val="90000"/>
              </a:lnSpc>
            </a:pPr>
            <a:r>
              <a:rPr lang="en-US" altLang="zh-TW" dirty="0"/>
              <a:t>Entertainment</a:t>
            </a:r>
            <a:endParaRPr lang="zh-TW" altLang="en-US" dirty="0"/>
          </a:p>
        </p:txBody>
      </p:sp>
      <p:sp>
        <p:nvSpPr>
          <p:cNvPr id="40" name="文字方塊 39"/>
          <p:cNvSpPr txBox="1"/>
          <p:nvPr/>
        </p:nvSpPr>
        <p:spPr>
          <a:xfrm>
            <a:off x="5981007" y="5480915"/>
            <a:ext cx="1295400" cy="249299"/>
          </a:xfrm>
          <a:prstGeom prst="rect">
            <a:avLst/>
          </a:prstGeom>
          <a:noFill/>
        </p:spPr>
        <p:txBody>
          <a:bodyPr wrap="square" lIns="0" tIns="0" rIns="0" bIns="0" rtlCol="0">
            <a:spAutoFit/>
          </a:bodyPr>
          <a:lstStyle/>
          <a:p>
            <a:pPr>
              <a:lnSpc>
                <a:spcPct val="90000"/>
              </a:lnSpc>
            </a:pPr>
            <a:r>
              <a:rPr lang="en-US" altLang="zh-TW" dirty="0"/>
              <a:t>Architecture</a:t>
            </a:r>
            <a:endParaRPr lang="zh-TW" altLang="en-US" dirty="0"/>
          </a:p>
        </p:txBody>
      </p:sp>
      <p:sp>
        <p:nvSpPr>
          <p:cNvPr id="41" name="文字方塊 40"/>
          <p:cNvSpPr txBox="1"/>
          <p:nvPr/>
        </p:nvSpPr>
        <p:spPr>
          <a:xfrm>
            <a:off x="7620000" y="4249509"/>
            <a:ext cx="1295400" cy="249299"/>
          </a:xfrm>
          <a:prstGeom prst="rect">
            <a:avLst/>
          </a:prstGeom>
          <a:noFill/>
        </p:spPr>
        <p:txBody>
          <a:bodyPr wrap="square" lIns="0" tIns="0" rIns="0" bIns="0" rtlCol="0">
            <a:spAutoFit/>
          </a:bodyPr>
          <a:lstStyle/>
          <a:p>
            <a:pPr>
              <a:lnSpc>
                <a:spcPct val="90000"/>
              </a:lnSpc>
            </a:pPr>
            <a:r>
              <a:rPr lang="en-US" altLang="zh-TW" dirty="0"/>
              <a:t>Automobile</a:t>
            </a:r>
            <a:endParaRPr lang="zh-TW" altLang="en-US" dirty="0"/>
          </a:p>
        </p:txBody>
      </p:sp>
      <p:sp>
        <p:nvSpPr>
          <p:cNvPr id="42" name="文字方塊 41"/>
          <p:cNvSpPr txBox="1"/>
          <p:nvPr/>
        </p:nvSpPr>
        <p:spPr>
          <a:xfrm>
            <a:off x="7620000" y="4608438"/>
            <a:ext cx="1524000" cy="249299"/>
          </a:xfrm>
          <a:prstGeom prst="rect">
            <a:avLst/>
          </a:prstGeom>
          <a:noFill/>
        </p:spPr>
        <p:txBody>
          <a:bodyPr wrap="square" lIns="0" tIns="0" rIns="0" bIns="0" rtlCol="0">
            <a:spAutoFit/>
          </a:bodyPr>
          <a:lstStyle/>
          <a:p>
            <a:pPr>
              <a:lnSpc>
                <a:spcPct val="90000"/>
              </a:lnSpc>
            </a:pPr>
            <a:r>
              <a:rPr lang="en-US" altLang="zh-TW" dirty="0"/>
              <a:t>Manufacturing</a:t>
            </a:r>
            <a:endParaRPr lang="zh-TW" altLang="en-US" dirty="0"/>
          </a:p>
        </p:txBody>
      </p:sp>
    </p:spTree>
    <p:extLst>
      <p:ext uri="{BB962C8B-B14F-4D97-AF65-F5344CB8AC3E}">
        <p14:creationId xmlns:p14="http://schemas.microsoft.com/office/powerpoint/2010/main" val="30823675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Pixel phone, Latency issues</a:t>
            </a:r>
            <a:endParaRPr lang="zh-TW" altLang="en-US" dirty="0"/>
          </a:p>
        </p:txBody>
      </p:sp>
      <p:sp>
        <p:nvSpPr>
          <p:cNvPr id="3" name="Content Placeholder 2"/>
          <p:cNvSpPr>
            <a:spLocks noGrp="1"/>
          </p:cNvSpPr>
          <p:nvPr>
            <p:ph idx="1"/>
          </p:nvPr>
        </p:nvSpPr>
        <p:spPr/>
        <p:txBody>
          <a:bodyPr>
            <a:normAutofit fontScale="85000" lnSpcReduction="20000"/>
          </a:bodyPr>
          <a:lstStyle/>
          <a:p>
            <a:r>
              <a:rPr lang="en-US" altLang="zh-TW" dirty="0" smtClean="0"/>
              <a:t>Pixel Phone:  first certified Day Dream project phone,</a:t>
            </a:r>
          </a:p>
          <a:p>
            <a:endParaRPr lang="en-US" altLang="zh-TW" dirty="0"/>
          </a:p>
          <a:p>
            <a:pPr marL="0" indent="0">
              <a:buNone/>
            </a:pPr>
            <a:r>
              <a:rPr lang="en-US" altLang="zh-TW" dirty="0"/>
              <a:t> </a:t>
            </a:r>
            <a:r>
              <a:rPr lang="en-US" altLang="zh-TW" dirty="0" smtClean="0"/>
              <a:t> The first Google phones to compare with Apple’s iPhone 7.</a:t>
            </a:r>
          </a:p>
          <a:p>
            <a:pPr marL="0" indent="0">
              <a:buNone/>
            </a:pPr>
            <a:endParaRPr lang="en-US" altLang="zh-TW" dirty="0" smtClean="0"/>
          </a:p>
          <a:p>
            <a:r>
              <a:rPr lang="en-US" altLang="zh-TW" dirty="0" smtClean="0"/>
              <a:t>How good is the latency? </a:t>
            </a:r>
          </a:p>
          <a:p>
            <a:r>
              <a:rPr lang="en-US" altLang="zh-TW" dirty="0"/>
              <a:t> You tube:   Keyword: </a:t>
            </a:r>
            <a:r>
              <a:rPr lang="en-US" altLang="zh-TW" dirty="0" smtClean="0"/>
              <a:t>latency pixel,   </a:t>
            </a:r>
            <a:r>
              <a:rPr lang="en-US" altLang="zh-TW" dirty="0" smtClean="0">
                <a:hlinkClick r:id="rId2"/>
              </a:rPr>
              <a:t>video demo</a:t>
            </a:r>
            <a:endParaRPr lang="en-US" altLang="zh-TW" dirty="0" smtClean="0"/>
          </a:p>
          <a:p>
            <a:pPr marL="0" indent="0">
              <a:buNone/>
            </a:pPr>
            <a:r>
              <a:rPr lang="en-US" altLang="zh-TW" dirty="0"/>
              <a:t> </a:t>
            </a:r>
            <a:r>
              <a:rPr lang="en-US" altLang="zh-TW" dirty="0" smtClean="0"/>
              <a:t>  </a:t>
            </a:r>
            <a:r>
              <a:rPr lang="en-US" altLang="zh-TW" dirty="0"/>
              <a:t>The video shows a scene from Google Street, and I am rotating the phone at around 4 times (250ms) per second. The latency (from motion to display  latency is obvious, perhaps can be estimated to be as long as 50ms to 100ms).</a:t>
            </a:r>
          </a:p>
          <a:p>
            <a:pPr marL="0" indent="0">
              <a:buNone/>
            </a:pPr>
            <a:endParaRPr lang="en-US" altLang="zh-TW" dirty="0"/>
          </a:p>
          <a:p>
            <a:r>
              <a:rPr lang="en-US" altLang="zh-TW" dirty="0" smtClean="0"/>
              <a:t>Comparison:  HTC m9+  </a:t>
            </a:r>
          </a:p>
          <a:p>
            <a:pPr marL="0" indent="0">
              <a:buNone/>
            </a:pPr>
            <a:r>
              <a:rPr lang="en-US" altLang="zh-TW" dirty="0"/>
              <a:t> </a:t>
            </a:r>
            <a:r>
              <a:rPr lang="en-US" altLang="zh-TW" dirty="0" smtClean="0"/>
              <a:t> You tube:   Keyword: latency m9+  </a:t>
            </a:r>
            <a:r>
              <a:rPr lang="en-US" altLang="zh-TW" dirty="0" smtClean="0">
                <a:hlinkClick r:id="rId3"/>
              </a:rPr>
              <a:t>  video demo:</a:t>
            </a:r>
            <a:endParaRPr lang="en-US" altLang="zh-TW" dirty="0" smtClean="0"/>
          </a:p>
          <a:p>
            <a:pPr marL="0" indent="0">
              <a:buNone/>
            </a:pPr>
            <a:r>
              <a:rPr lang="en-US" altLang="zh-TW" dirty="0" smtClean="0"/>
              <a:t>The video shows a scene from Google Street, and I am rotating the phone at around 4 times (250ms) per second. The latency (from motion to display  latency is obvious, perhaps can be estimated to be as long as 50ms to 100ms).</a:t>
            </a:r>
          </a:p>
          <a:p>
            <a:pPr marL="0" indent="0">
              <a:buNone/>
            </a:pPr>
            <a:endParaRPr lang="en-US" altLang="zh-TW" dirty="0"/>
          </a:p>
          <a:p>
            <a:pPr marL="0" indent="0">
              <a:buNone/>
            </a:pPr>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smtClean="0"/>
          </a:p>
          <a:p>
            <a:endParaRPr lang="en-US" altLang="zh-TW" dirty="0"/>
          </a:p>
          <a:p>
            <a:endParaRPr lang="en-US" altLang="zh-TW" dirty="0" smtClean="0"/>
          </a:p>
          <a:p>
            <a:endParaRPr lang="en-US" altLang="zh-TW" dirty="0" smtClean="0"/>
          </a:p>
          <a:p>
            <a:endParaRPr lang="zh-TW" altLang="en-US" dirty="0"/>
          </a:p>
        </p:txBody>
      </p:sp>
    </p:spTree>
    <p:extLst>
      <p:ext uri="{BB962C8B-B14F-4D97-AF65-F5344CB8AC3E}">
        <p14:creationId xmlns:p14="http://schemas.microsoft.com/office/powerpoint/2010/main" val="13780985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The latency in 1994 NTU Building Walkthrough project</a:t>
            </a:r>
            <a:endParaRPr lang="zh-TW" altLang="en-US" dirty="0"/>
          </a:p>
        </p:txBody>
      </p:sp>
      <p:sp>
        <p:nvSpPr>
          <p:cNvPr id="3" name="Content Placeholder 2"/>
          <p:cNvSpPr>
            <a:spLocks noGrp="1"/>
          </p:cNvSpPr>
          <p:nvPr>
            <p:ph idx="1"/>
          </p:nvPr>
        </p:nvSpPr>
        <p:spPr/>
        <p:txBody>
          <a:bodyPr/>
          <a:lstStyle/>
          <a:p>
            <a:r>
              <a:rPr lang="en-US" altLang="zh-TW" dirty="0" smtClean="0"/>
              <a:t>Latency:</a:t>
            </a:r>
          </a:p>
          <a:p>
            <a:pPr marL="0" indent="0">
              <a:buNone/>
            </a:pPr>
            <a:r>
              <a:rPr lang="en-US" altLang="zh-TW" dirty="0"/>
              <a:t> </a:t>
            </a:r>
            <a:r>
              <a:rPr lang="en-US" altLang="zh-TW" dirty="0" smtClean="0"/>
              <a:t>   Video from You Tube:  Key word  “latency 1994 NTU building walkthrough”,  </a:t>
            </a:r>
            <a:r>
              <a:rPr lang="en-US" altLang="zh-TW" dirty="0" smtClean="0">
                <a:hlinkClick r:id="rId2"/>
              </a:rPr>
              <a:t>video demo</a:t>
            </a:r>
            <a:endParaRPr lang="en-US" altLang="zh-TW" dirty="0" smtClean="0"/>
          </a:p>
          <a:p>
            <a:pPr marL="0" indent="0">
              <a:buNone/>
            </a:pPr>
            <a:endParaRPr lang="en-US" altLang="zh-TW" dirty="0"/>
          </a:p>
          <a:p>
            <a:pPr marL="0" indent="0">
              <a:buNone/>
            </a:pPr>
            <a:r>
              <a:rPr lang="en-US" altLang="zh-TW" dirty="0" smtClean="0"/>
              <a:t>In 1994, the </a:t>
            </a:r>
            <a:r>
              <a:rPr lang="en-US" altLang="zh-TW" dirty="0" err="1" smtClean="0"/>
              <a:t>Polhemus</a:t>
            </a:r>
            <a:r>
              <a:rPr lang="en-US" altLang="zh-TW" dirty="0" smtClean="0"/>
              <a:t> tracker (for head motion tracking) plus the Silicon Graphics workstation (</a:t>
            </a:r>
            <a:r>
              <a:rPr lang="en-US" altLang="zh-TW" dirty="0" err="1" smtClean="0"/>
              <a:t>foir</a:t>
            </a:r>
            <a:r>
              <a:rPr lang="en-US" altLang="zh-TW" dirty="0" smtClean="0"/>
              <a:t> graphics display, then the most powerful graphics engine).</a:t>
            </a:r>
          </a:p>
          <a:p>
            <a:pPr marL="0" indent="0">
              <a:buNone/>
            </a:pPr>
            <a:r>
              <a:rPr lang="en-US" altLang="zh-TW" dirty="0" smtClean="0"/>
              <a:t>The estimated latency is around 150ms to 200ms, depending on the graphics complexity of content, and can be reduced to 70ms by software latency compensation.</a:t>
            </a:r>
          </a:p>
          <a:p>
            <a:pPr marL="0" indent="0">
              <a:buNone/>
            </a:pPr>
            <a:endParaRPr lang="en-US" altLang="zh-TW" dirty="0"/>
          </a:p>
          <a:p>
            <a:pPr marL="0" indent="0">
              <a:buNone/>
            </a:pPr>
            <a:endParaRPr lang="zh-TW" altLang="en-US" dirty="0"/>
          </a:p>
        </p:txBody>
      </p:sp>
    </p:spTree>
    <p:extLst>
      <p:ext uri="{BB962C8B-B14F-4D97-AF65-F5344CB8AC3E}">
        <p14:creationId xmlns:p14="http://schemas.microsoft.com/office/powerpoint/2010/main" val="3730179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Resolution issues in VR headset</a:t>
            </a:r>
            <a:endParaRPr lang="zh-TW" altLang="en-US" dirty="0"/>
          </a:p>
        </p:txBody>
      </p:sp>
      <p:sp>
        <p:nvSpPr>
          <p:cNvPr id="3" name="Content Placeholder 2"/>
          <p:cNvSpPr>
            <a:spLocks noGrp="1"/>
          </p:cNvSpPr>
          <p:nvPr>
            <p:ph idx="1"/>
          </p:nvPr>
        </p:nvSpPr>
        <p:spPr/>
        <p:txBody>
          <a:bodyPr>
            <a:normAutofit fontScale="92500" lnSpcReduction="10000"/>
          </a:bodyPr>
          <a:lstStyle/>
          <a:p>
            <a:r>
              <a:rPr lang="en-US" altLang="zh-TW" dirty="0" smtClean="0"/>
              <a:t>BOBO VR (</a:t>
            </a:r>
            <a:r>
              <a:rPr lang="zh-TW" altLang="en-US" dirty="0" smtClean="0"/>
              <a:t>小宅  </a:t>
            </a:r>
            <a:r>
              <a:rPr lang="en-US" altLang="zh-TW" dirty="0" smtClean="0"/>
              <a:t>Z3,</a:t>
            </a:r>
            <a:r>
              <a:rPr lang="zh-TW" altLang="en-US" dirty="0" smtClean="0"/>
              <a:t> </a:t>
            </a:r>
            <a:r>
              <a:rPr lang="en-US" altLang="zh-TW" dirty="0" smtClean="0"/>
              <a:t>Z4)</a:t>
            </a:r>
          </a:p>
          <a:p>
            <a:r>
              <a:rPr lang="en-US" altLang="zh-TW" dirty="0" smtClean="0"/>
              <a:t>VR Box</a:t>
            </a:r>
          </a:p>
          <a:p>
            <a:r>
              <a:rPr lang="en-US" altLang="zh-TW" dirty="0" smtClean="0"/>
              <a:t>Google Cardboard VR, version 2  (improved).</a:t>
            </a:r>
          </a:p>
          <a:p>
            <a:r>
              <a:rPr lang="en-US" altLang="zh-TW" dirty="0" smtClean="0"/>
              <a:t>HTC VIVE</a:t>
            </a:r>
          </a:p>
          <a:p>
            <a:endParaRPr lang="en-US" altLang="zh-TW" dirty="0"/>
          </a:p>
          <a:p>
            <a:r>
              <a:rPr lang="en-US" altLang="zh-TW" dirty="0" smtClean="0"/>
              <a:t>With 2560 resolution, the best you can get from Google Pixel XL,</a:t>
            </a:r>
          </a:p>
          <a:p>
            <a:pPr marL="0" indent="0">
              <a:buNone/>
            </a:pPr>
            <a:r>
              <a:rPr lang="en-US" altLang="zh-TW" dirty="0"/>
              <a:t>a</a:t>
            </a:r>
            <a:r>
              <a:rPr lang="en-US" altLang="zh-TW" dirty="0" smtClean="0"/>
              <a:t>nd from HTC M9+ (with MTK</a:t>
            </a:r>
            <a:r>
              <a:rPr lang="zh-TW" altLang="en-US" dirty="0"/>
              <a:t> </a:t>
            </a:r>
            <a:r>
              <a:rPr lang="en-US" altLang="zh-TW" dirty="0" err="1" smtClean="0"/>
              <a:t>Helio</a:t>
            </a:r>
            <a:r>
              <a:rPr lang="en-US" altLang="zh-TW" dirty="0" smtClean="0"/>
              <a:t> X10), </a:t>
            </a:r>
            <a:endParaRPr lang="en-US" altLang="zh-TW" dirty="0"/>
          </a:p>
          <a:p>
            <a:pPr marL="0" indent="0">
              <a:buNone/>
            </a:pPr>
            <a:r>
              <a:rPr lang="en-US" altLang="zh-TW" dirty="0" smtClean="0"/>
              <a:t>   The best viewer (not to see pixels in display) is for viewers with a FOV less than 90 degrees, better from 60 degrees.  Therefore, </a:t>
            </a:r>
            <a:r>
              <a:rPr lang="en-US" altLang="zh-TW" dirty="0"/>
              <a:t>BOBO VR (</a:t>
            </a:r>
            <a:r>
              <a:rPr lang="zh-TW" altLang="en-US" dirty="0"/>
              <a:t>小宅  </a:t>
            </a:r>
            <a:r>
              <a:rPr lang="en-US" altLang="zh-TW" dirty="0" smtClean="0"/>
              <a:t>Z3), </a:t>
            </a:r>
            <a:r>
              <a:rPr lang="en-US" altLang="zh-TW" dirty="0"/>
              <a:t>VR </a:t>
            </a:r>
            <a:r>
              <a:rPr lang="en-US" altLang="zh-TW" dirty="0" smtClean="0"/>
              <a:t>Box is the </a:t>
            </a:r>
            <a:r>
              <a:rPr lang="en-US" altLang="zh-TW" dirty="0" err="1" smtClean="0"/>
              <a:t>ebst</a:t>
            </a:r>
            <a:r>
              <a:rPr lang="en-US" altLang="zh-TW" dirty="0" smtClean="0"/>
              <a:t> to show 360 video and Google Street content.</a:t>
            </a:r>
          </a:p>
          <a:p>
            <a:pPr marL="0" indent="0">
              <a:buNone/>
            </a:pPr>
            <a:r>
              <a:rPr lang="en-US" altLang="zh-TW" dirty="0" smtClean="0"/>
              <a:t>  Be careful, </a:t>
            </a:r>
            <a:r>
              <a:rPr lang="en-US" altLang="zh-TW" dirty="0"/>
              <a:t>BOBO VR (</a:t>
            </a:r>
            <a:r>
              <a:rPr lang="zh-TW" altLang="en-US" dirty="0"/>
              <a:t>小宅  </a:t>
            </a:r>
            <a:r>
              <a:rPr lang="en-US" altLang="zh-TW" dirty="0" smtClean="0"/>
              <a:t>Z4), </a:t>
            </a:r>
            <a:r>
              <a:rPr lang="en-US" altLang="zh-TW" dirty="0"/>
              <a:t>HTC </a:t>
            </a:r>
            <a:r>
              <a:rPr lang="en-US" altLang="zh-TW" dirty="0" smtClean="0"/>
              <a:t>VIVE, and </a:t>
            </a:r>
            <a:r>
              <a:rPr lang="en-US" altLang="zh-TW" dirty="0"/>
              <a:t>Google Cardboard </a:t>
            </a:r>
            <a:r>
              <a:rPr lang="en-US" altLang="zh-TW" dirty="0" smtClean="0"/>
              <a:t>VR (version 2), being able to show 100 to 120 degrees FOV, will see clear pixels in content.</a:t>
            </a:r>
          </a:p>
          <a:p>
            <a:pPr marL="0" indent="0">
              <a:buNone/>
            </a:pPr>
            <a:r>
              <a:rPr lang="en-US" altLang="zh-TW" dirty="0" smtClean="0"/>
              <a:t>(Although experts insist that large FOV is important for “Immersive Display”). </a:t>
            </a:r>
            <a:endParaRPr lang="en-US" altLang="zh-TW" dirty="0"/>
          </a:p>
          <a:p>
            <a:pPr marL="0" indent="0">
              <a:buNone/>
            </a:pPr>
            <a:endParaRPr lang="zh-TW" altLang="en-US" dirty="0"/>
          </a:p>
        </p:txBody>
      </p:sp>
    </p:spTree>
    <p:extLst>
      <p:ext uri="{BB962C8B-B14F-4D97-AF65-F5344CB8AC3E}">
        <p14:creationId xmlns:p14="http://schemas.microsoft.com/office/powerpoint/2010/main" val="14604528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a:t>30 years from UNC HMD: </a:t>
            </a:r>
            <a:r>
              <a:rPr lang="en-US" altLang="zh-TW" sz="3200" dirty="0" smtClean="0"/>
              <a:t>very costly then!  </a:t>
            </a:r>
            <a:r>
              <a:rPr lang="en-US" altLang="zh-TW" sz="3200" dirty="0"/>
              <a:t>(Display, Sensors</a:t>
            </a:r>
            <a:r>
              <a:rPr lang="en-US" altLang="zh-TW" sz="3200" dirty="0" smtClean="0"/>
              <a:t>), 1988</a:t>
            </a:r>
            <a:endParaRPr lang="zh-TW" altLang="en-US" sz="32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556792"/>
            <a:ext cx="5116729" cy="3384376"/>
          </a:xfrm>
        </p:spPr>
      </p:pic>
      <p:sp>
        <p:nvSpPr>
          <p:cNvPr id="5" name="文字方塊 4"/>
          <p:cNvSpPr txBox="1"/>
          <p:nvPr/>
        </p:nvSpPr>
        <p:spPr>
          <a:xfrm>
            <a:off x="683568" y="5126360"/>
            <a:ext cx="7560840" cy="1569660"/>
          </a:xfrm>
          <a:prstGeom prst="rect">
            <a:avLst/>
          </a:prstGeom>
          <a:noFill/>
        </p:spPr>
        <p:txBody>
          <a:bodyPr wrap="square" rtlCol="0">
            <a:spAutoFit/>
          </a:bodyPr>
          <a:lstStyle/>
          <a:p>
            <a:r>
              <a:rPr lang="en-US" altLang="zh-TW" sz="2400" dirty="0" err="1"/>
              <a:t>Polhemus</a:t>
            </a:r>
            <a:r>
              <a:rPr lang="en-US" altLang="zh-TW" sz="2400" dirty="0"/>
              <a:t> position/orientation sensor: US$2000, 25 years ago.</a:t>
            </a:r>
          </a:p>
          <a:p>
            <a:r>
              <a:rPr lang="en-US" altLang="zh-TW" sz="2400" dirty="0"/>
              <a:t>Display: LCD TV screens: US$400 per set, and need 2 of them!</a:t>
            </a:r>
            <a:endParaRPr lang="zh-TW" altLang="en-US" sz="2400" dirty="0"/>
          </a:p>
        </p:txBody>
      </p:sp>
    </p:spTree>
    <p:extLst>
      <p:ext uri="{BB962C8B-B14F-4D97-AF65-F5344CB8AC3E}">
        <p14:creationId xmlns:p14="http://schemas.microsoft.com/office/powerpoint/2010/main" val="2164263670"/>
      </p:ext>
    </p:extLst>
  </p:cSld>
  <p:clrMapOvr>
    <a:masterClrMapping/>
  </p:clrMapOvr>
  <p:transition spd="slow">
    <p:randomBar dir="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dirty="0" smtClean="0"/>
              <a:t>Resolution Problem: </a:t>
            </a:r>
            <a:r>
              <a:rPr lang="zh-TW" altLang="en-US" sz="3600" dirty="0" smtClean="0"/>
              <a:t> </a:t>
            </a:r>
            <a:r>
              <a:rPr lang="en-US" altLang="zh-TW" sz="3600" dirty="0" smtClean="0"/>
              <a:t>not </a:t>
            </a:r>
            <a:r>
              <a:rPr lang="en-US" altLang="zh-TW" sz="3600" dirty="0"/>
              <a:t>to see </a:t>
            </a:r>
            <a:r>
              <a:rPr lang="en-US" altLang="zh-TW" sz="3600" dirty="0" smtClean="0"/>
              <a:t>pixels</a:t>
            </a:r>
            <a:r>
              <a:rPr lang="en-US" altLang="zh-TW" dirty="0"/>
              <a:t/>
            </a:r>
            <a:br>
              <a:rPr lang="en-US" altLang="zh-TW" dirty="0"/>
            </a:br>
            <a:r>
              <a:rPr lang="en-US" altLang="zh-TW" dirty="0"/>
              <a:t>What is the best resolution in display in HMD? </a:t>
            </a:r>
            <a:endParaRPr lang="zh-TW" altLang="en-US" sz="2400" dirty="0"/>
          </a:p>
        </p:txBody>
      </p:sp>
      <p:sp>
        <p:nvSpPr>
          <p:cNvPr id="3" name="內容版面配置區 2"/>
          <p:cNvSpPr>
            <a:spLocks noGrp="1"/>
          </p:cNvSpPr>
          <p:nvPr>
            <p:ph idx="1"/>
          </p:nvPr>
        </p:nvSpPr>
        <p:spPr/>
        <p:txBody>
          <a:bodyPr>
            <a:normAutofit/>
          </a:bodyPr>
          <a:lstStyle/>
          <a:p>
            <a:r>
              <a:rPr lang="en-US" altLang="zh-TW" sz="2800" dirty="0">
                <a:latin typeface="Times New Roman" panose="02020603050405020304" pitchFamily="18" charset="0"/>
                <a:cs typeface="Times New Roman" panose="02020603050405020304" pitchFamily="18" charset="0"/>
              </a:rPr>
              <a:t>For example,</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for mobile device display: </a:t>
            </a:r>
          </a:p>
          <a:p>
            <a:pPr marL="0" indent="0">
              <a:buNone/>
            </a:pPr>
            <a:r>
              <a:rPr lang="en-US" altLang="zh-TW" sz="2400" dirty="0">
                <a:latin typeface="Times New Roman" panose="02020603050405020304" pitchFamily="18" charset="0"/>
                <a:cs typeface="Times New Roman" panose="02020603050405020304" pitchFamily="18" charset="0"/>
              </a:rPr>
              <a:t>For Google Cardboard VR HMD, if the field of view (angle) is 60 degrees, the required screen resolution is around </a:t>
            </a:r>
            <a:r>
              <a:rPr lang="en-US" altLang="zh-TW" sz="2400" dirty="0">
                <a:solidFill>
                  <a:srgbClr val="FF0000"/>
                </a:solidFill>
                <a:latin typeface="Times New Roman" panose="02020603050405020304" pitchFamily="18" charset="0"/>
                <a:cs typeface="Times New Roman" panose="02020603050405020304" pitchFamily="18" charset="0"/>
              </a:rPr>
              <a:t>5700x5700</a:t>
            </a:r>
            <a:r>
              <a:rPr lang="en-US" altLang="zh-TW" sz="2400" dirty="0">
                <a:latin typeface="Times New Roman" panose="02020603050405020304" pitchFamily="18" charset="0"/>
                <a:cs typeface="Times New Roman" panose="02020603050405020304" pitchFamily="18" charset="0"/>
              </a:rPr>
              <a:t>,</a:t>
            </a:r>
          </a:p>
          <a:p>
            <a:pPr marL="0" indent="0" eaLnBrk="1" hangingPunct="1">
              <a:buNone/>
            </a:pPr>
            <a:r>
              <a:rPr lang="en-US" altLang="zh-TW" sz="2400" dirty="0">
                <a:latin typeface="Times New Roman" panose="02020603050405020304" pitchFamily="18" charset="0"/>
                <a:cs typeface="Times New Roman" panose="02020603050405020304" pitchFamily="18" charset="0"/>
              </a:rPr>
              <a:t>For Oculus Rift2/Gear VR, or HTC Vive, the filed of view is 90-110 degrees, the required resolution should be  </a:t>
            </a:r>
            <a:r>
              <a:rPr lang="en-US" altLang="zh-TW" sz="2400" dirty="0">
                <a:solidFill>
                  <a:srgbClr val="FF0000"/>
                </a:solidFill>
                <a:latin typeface="Times New Roman" panose="02020603050405020304" pitchFamily="18" charset="0"/>
                <a:cs typeface="Times New Roman" panose="02020603050405020304" pitchFamily="18" charset="0"/>
              </a:rPr>
              <a:t>10Kx10K </a:t>
            </a:r>
            <a:r>
              <a:rPr lang="en-US" altLang="zh-TW" sz="2400" dirty="0">
                <a:latin typeface="Times New Roman" panose="02020603050405020304" pitchFamily="18" charset="0"/>
                <a:cs typeface="Times New Roman" panose="02020603050405020304" pitchFamily="18" charset="0"/>
              </a:rPr>
              <a:t>!</a:t>
            </a:r>
            <a:r>
              <a:rPr lang="zh-TW" altLang="en-US" sz="2400" dirty="0">
                <a:latin typeface="Times New Roman" panose="02020603050405020304" pitchFamily="18" charset="0"/>
                <a:cs typeface="Times New Roman" panose="02020603050405020304" pitchFamily="18" charset="0"/>
              </a:rPr>
              <a:t> </a:t>
            </a:r>
            <a:endParaRPr lang="en-US" altLang="zh-TW" sz="2400" dirty="0">
              <a:latin typeface="Times New Roman" panose="02020603050405020304" pitchFamily="18" charset="0"/>
              <a:cs typeface="Times New Roman" panose="02020603050405020304" pitchFamily="18" charset="0"/>
            </a:endParaRPr>
          </a:p>
          <a:p>
            <a:pPr marL="0" indent="0" eaLnBrk="1" hangingPunct="1">
              <a:buNone/>
            </a:pPr>
            <a:r>
              <a:rPr lang="en-US" altLang="zh-TW" sz="2800" dirty="0">
                <a:latin typeface="Times New Roman" panose="02020603050405020304" pitchFamily="18" charset="0"/>
                <a:cs typeface="Times New Roman" panose="02020603050405020304" pitchFamily="18" charset="0"/>
              </a:rPr>
              <a:t>(Because in visual acuity: eye’s ability to distinguish two points of light is limited to </a:t>
            </a:r>
            <a:r>
              <a:rPr lang="en-US" altLang="zh-TW" sz="3600" b="1" dirty="0">
                <a:solidFill>
                  <a:srgbClr val="C00000"/>
                </a:solidFill>
                <a:latin typeface="Times New Roman" panose="02020603050405020304" pitchFamily="18" charset="0"/>
                <a:cs typeface="Times New Roman" panose="02020603050405020304" pitchFamily="18" charset="0"/>
              </a:rPr>
              <a:t>1.5 – 2.0 mm at a distance of 10 meters</a:t>
            </a:r>
            <a:r>
              <a:rPr lang="en-US" altLang="zh-TW" sz="2800" dirty="0">
                <a:solidFill>
                  <a:srgbClr val="C00000"/>
                </a:solidFill>
                <a:latin typeface="Times New Roman" panose="02020603050405020304" pitchFamily="18" charset="0"/>
                <a:cs typeface="Times New Roman" panose="02020603050405020304" pitchFamily="18" charset="0"/>
              </a:rPr>
              <a:t>.</a:t>
            </a:r>
            <a:r>
              <a:rPr lang="en-US" altLang="zh-TW" sz="2800" dirty="0">
                <a:solidFill>
                  <a:schemeClr val="tx2">
                    <a:lumMod val="60000"/>
                    <a:lumOff val="40000"/>
                  </a:schemeClr>
                </a:solidFill>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(or 2 microns on the retina)).</a:t>
            </a:r>
          </a:p>
          <a:p>
            <a:endParaRPr lang="zh-TW" altLang="en-US" dirty="0"/>
          </a:p>
        </p:txBody>
      </p:sp>
    </p:spTree>
    <p:extLst>
      <p:ext uri="{BB962C8B-B14F-4D97-AF65-F5344CB8AC3E}">
        <p14:creationId xmlns:p14="http://schemas.microsoft.com/office/powerpoint/2010/main" val="4271884247"/>
      </p:ext>
    </p:extLst>
  </p:cSld>
  <p:clrMapOvr>
    <a:masterClrMapping/>
  </p:clrMapOvr>
  <p:transition spd="slow">
    <p:randomBar dir="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Google Pixel Phone</a:t>
            </a:r>
            <a:endParaRPr lang="zh-TW" altLang="en-US" dirty="0"/>
          </a:p>
        </p:txBody>
      </p:sp>
      <p:sp>
        <p:nvSpPr>
          <p:cNvPr id="3" name="Content Placeholder 2"/>
          <p:cNvSpPr>
            <a:spLocks noGrp="1"/>
          </p:cNvSpPr>
          <p:nvPr>
            <p:ph idx="1"/>
          </p:nvPr>
        </p:nvSpPr>
        <p:spPr/>
        <p:txBody>
          <a:bodyPr>
            <a:normAutofit lnSpcReduction="10000"/>
          </a:bodyPr>
          <a:lstStyle/>
          <a:p>
            <a:r>
              <a:rPr lang="en-US" altLang="zh-TW" dirty="0"/>
              <a:t>Pixel </a:t>
            </a:r>
            <a:r>
              <a:rPr lang="en-US" altLang="zh-TW" dirty="0" smtClean="0"/>
              <a:t>XL: </a:t>
            </a:r>
            <a:r>
              <a:rPr lang="en-US" altLang="zh-TW" dirty="0"/>
              <a:t>5.5-inch 2560 x 1440 resolution looks super crisp</a:t>
            </a:r>
            <a:r>
              <a:rPr lang="en-US" altLang="zh-TW" dirty="0" smtClean="0"/>
              <a:t>, </a:t>
            </a:r>
            <a:r>
              <a:rPr lang="en-US" altLang="zh-TW" dirty="0"/>
              <a:t>OLED screen</a:t>
            </a:r>
            <a:endParaRPr lang="en-US" altLang="zh-TW" dirty="0" smtClean="0"/>
          </a:p>
          <a:p>
            <a:r>
              <a:rPr lang="en-US" altLang="zh-TW" dirty="0" smtClean="0"/>
              <a:t>Pixel: smaller </a:t>
            </a:r>
            <a:r>
              <a:rPr lang="en-US" altLang="zh-TW" dirty="0"/>
              <a:t>phone sacrifices display resolution </a:t>
            </a:r>
            <a:r>
              <a:rPr lang="en-US" altLang="zh-TW" dirty="0" smtClean="0"/>
              <a:t>(1920 </a:t>
            </a:r>
            <a:r>
              <a:rPr lang="en-US" altLang="zh-TW" dirty="0"/>
              <a:t>x 1080</a:t>
            </a:r>
            <a:r>
              <a:rPr lang="en-US" altLang="zh-TW" dirty="0" smtClean="0"/>
              <a:t>).</a:t>
            </a:r>
          </a:p>
          <a:p>
            <a:r>
              <a:rPr lang="en-US" altLang="zh-TW" dirty="0"/>
              <a:t>It starts at $649 for a 32GB Pixel and goes up to $869 for the larger 128GB Pixel XL</a:t>
            </a:r>
            <a:r>
              <a:rPr lang="en-US" altLang="zh-TW" dirty="0" smtClean="0"/>
              <a:t>.</a:t>
            </a:r>
          </a:p>
          <a:p>
            <a:r>
              <a:rPr lang="en-US" altLang="zh-TW" dirty="0"/>
              <a:t>The 12-megapixel camera is fast and Google claims it’s great in low-light. It got a </a:t>
            </a:r>
            <a:r>
              <a:rPr lang="en-US" altLang="zh-TW" dirty="0" err="1"/>
              <a:t>DxOMark</a:t>
            </a:r>
            <a:r>
              <a:rPr lang="en-US" altLang="zh-TW" dirty="0"/>
              <a:t> camera score of 89 — the best score ever given out to a phone</a:t>
            </a:r>
            <a:r>
              <a:rPr lang="en-US" altLang="zh-TW" dirty="0" smtClean="0"/>
              <a:t>.</a:t>
            </a:r>
          </a:p>
          <a:p>
            <a:r>
              <a:rPr lang="en-US" altLang="zh-TW" dirty="0"/>
              <a:t>Google also finally reworked some of the systems behind touch responsiveness on the display. Dave Burke, VP of engineering for Android, says that "touch latency [on the Pixel] is the best of any Android device ever produced. If you put it under high-speed camera, it’s on par with an iPhone." (It still feels a little different to me, mainly because Android handles inertia a little differently than iOS).</a:t>
            </a:r>
            <a:endParaRPr lang="en-US" altLang="zh-TW" dirty="0" smtClean="0"/>
          </a:p>
          <a:p>
            <a:endParaRPr lang="zh-TW" altLang="en-US" dirty="0"/>
          </a:p>
        </p:txBody>
      </p:sp>
    </p:spTree>
    <p:extLst>
      <p:ext uri="{BB962C8B-B14F-4D97-AF65-F5344CB8AC3E}">
        <p14:creationId xmlns:p14="http://schemas.microsoft.com/office/powerpoint/2010/main" val="35144782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a:p>
        </p:txBody>
      </p:sp>
      <p:sp>
        <p:nvSpPr>
          <p:cNvPr id="3" name="Content Placeholder 2"/>
          <p:cNvSpPr>
            <a:spLocks noGrp="1"/>
          </p:cNvSpPr>
          <p:nvPr>
            <p:ph idx="1"/>
          </p:nvPr>
        </p:nvSpPr>
        <p:spPr/>
        <p:txBody>
          <a:bodyPr/>
          <a:lstStyle/>
          <a:p>
            <a:r>
              <a:rPr lang="en-US" altLang="zh-TW" dirty="0"/>
              <a:t>Details like latency are precisely the kind of things that get better when you control the "end-to-end" experience. But where Google’s new "opinionated" approach really comes to the fore is in the software. The Pixel is the first (and, for now, the only) phone to support the new Pixel home screen, Daydream virtual reality, and the Google Assistant</a:t>
            </a:r>
            <a:r>
              <a:rPr lang="en-US" altLang="zh-TW" dirty="0" smtClean="0"/>
              <a:t>.</a:t>
            </a:r>
          </a:p>
          <a:p>
            <a:r>
              <a:rPr lang="en-US" altLang="zh-TW" dirty="0"/>
              <a:t>Daydream app: The hub of Google VR Daydream app for Android only, not iOS When you open the Daydream app (without slotting it into View), you'll see featured apps and recommendations. It's like the hub of Google VR.</a:t>
            </a:r>
            <a:endParaRPr lang="zh-TW" altLang="zh-TW" dirty="0"/>
          </a:p>
          <a:p>
            <a:r>
              <a:rPr lang="en-US" altLang="zh-TW" dirty="0"/>
              <a:t> </a:t>
            </a:r>
            <a:endParaRPr lang="zh-TW" altLang="zh-TW" dirty="0"/>
          </a:p>
          <a:p>
            <a:endParaRPr lang="zh-TW" altLang="en-US" dirty="0"/>
          </a:p>
        </p:txBody>
      </p:sp>
    </p:spTree>
    <p:extLst>
      <p:ext uri="{BB962C8B-B14F-4D97-AF65-F5344CB8AC3E}">
        <p14:creationId xmlns:p14="http://schemas.microsoft.com/office/powerpoint/2010/main" val="39466450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Latency Compensation</a:t>
            </a:r>
            <a:endParaRPr lang="zh-TW" altLang="en-US" dirty="0"/>
          </a:p>
        </p:txBody>
      </p:sp>
      <p:sp>
        <p:nvSpPr>
          <p:cNvPr id="3" name="內容版面配置區 2"/>
          <p:cNvSpPr>
            <a:spLocks noGrp="1"/>
          </p:cNvSpPr>
          <p:nvPr>
            <p:ph idx="1"/>
          </p:nvPr>
        </p:nvSpPr>
        <p:spPr/>
        <p:txBody>
          <a:bodyPr/>
          <a:lstStyle/>
          <a:p>
            <a:r>
              <a:rPr lang="en-US" altLang="zh-TW" dirty="0" err="1"/>
              <a:t>Jiann-Rong</a:t>
            </a:r>
            <a:r>
              <a:rPr lang="en-US" altLang="zh-TW" dirty="0"/>
              <a:t> Wu and Ming Ouhyoung, "On Latency Compensation and its Effects for Head Motion Trajectories in Virtual Environments," </a:t>
            </a:r>
            <a:r>
              <a:rPr lang="en-US" altLang="zh-TW" i="1" dirty="0"/>
              <a:t>The Visual Computer</a:t>
            </a:r>
            <a:r>
              <a:rPr lang="en-US" altLang="zh-TW" dirty="0"/>
              <a:t>, vol. 16, no. 2, pp. 79—90, 2000.</a:t>
            </a:r>
          </a:p>
          <a:p>
            <a:r>
              <a:rPr lang="en-US" altLang="zh-TW" dirty="0"/>
              <a:t> Azuma R, Bishop G (1994) Improving static and dynamic registration in an optical see-through HMD. SIGGRAPH’94 Conference Proceedings,</a:t>
            </a:r>
          </a:p>
          <a:p>
            <a:r>
              <a:rPr lang="en-US" altLang="zh-TW" dirty="0" err="1"/>
              <a:t>Jiann-Rong</a:t>
            </a:r>
            <a:r>
              <a:rPr lang="en-US" altLang="zh-TW" dirty="0"/>
              <a:t> Wu and Ming Ouhyoung, "A 3D Tracking Experiment on Latency and Its Compensation Methods in Virtual Environments", Proc. of UIST'95 (User Interface and Software </a:t>
            </a:r>
            <a:r>
              <a:rPr lang="en-US" altLang="zh-TW" dirty="0" err="1"/>
              <a:t>Technoilogy</a:t>
            </a:r>
            <a:r>
              <a:rPr lang="en-US" altLang="zh-TW" dirty="0"/>
              <a:t> 1995), pp. 41-49, ACM Press Pittsburgh, USA</a:t>
            </a:r>
            <a:endParaRPr lang="zh-TW" altLang="en-US" dirty="0"/>
          </a:p>
        </p:txBody>
      </p:sp>
    </p:spTree>
    <p:extLst>
      <p:ext uri="{BB962C8B-B14F-4D97-AF65-F5344CB8AC3E}">
        <p14:creationId xmlns:p14="http://schemas.microsoft.com/office/powerpoint/2010/main" val="19768117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 One of the critical problems is the perceived latency [12], or lag. This is the time delay from the user’s input action until the response becomes available for display. </a:t>
            </a:r>
          </a:p>
          <a:p>
            <a:endParaRPr lang="en-US" altLang="zh-TW" dirty="0"/>
          </a:p>
          <a:p>
            <a:r>
              <a:rPr lang="en-US" altLang="zh-TW" dirty="0"/>
              <a:t>the illusion of a virtual world is destroyed if the objects on the screen jitter signiﬁcantly while the head is not in motion – the “swimming effect”</a:t>
            </a:r>
          </a:p>
          <a:p>
            <a:endParaRPr lang="en-US" altLang="zh-TW" dirty="0"/>
          </a:p>
          <a:p>
            <a:r>
              <a:rPr lang="en-US" altLang="zh-TW" dirty="0"/>
              <a:t>Major components of end-to-end latency include (1) the time for internal processing by input sensors,(2) data transfer from the </a:t>
            </a:r>
            <a:r>
              <a:rPr lang="en-US" altLang="zh-TW" dirty="0" err="1"/>
              <a:t>sensorsto</a:t>
            </a:r>
            <a:r>
              <a:rPr lang="en-US" altLang="zh-TW" dirty="0"/>
              <a:t> the host computer, (3) update of the physical simulation output by applications in response to user input, and (4) image rendering and display.</a:t>
            </a:r>
            <a:endParaRPr lang="zh-TW" altLang="en-US" dirty="0"/>
          </a:p>
        </p:txBody>
      </p:sp>
    </p:spTree>
    <p:extLst>
      <p:ext uri="{BB962C8B-B14F-4D97-AF65-F5344CB8AC3E}">
        <p14:creationId xmlns:p14="http://schemas.microsoft.com/office/powerpoint/2010/main" val="16684971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Azuma and Bishop [1] used </a:t>
            </a:r>
            <a:r>
              <a:rPr lang="en-US" altLang="zh-TW" dirty="0" err="1"/>
              <a:t>Kalman</a:t>
            </a:r>
            <a:r>
              <a:rPr lang="en-US" altLang="zh-TW" dirty="0"/>
              <a:t> ﬁltering with inertial sensors mounted on a see-through HMD to improve the dynamic registration, that is, to reduce the latency.</a:t>
            </a:r>
          </a:p>
          <a:p>
            <a:r>
              <a:rPr lang="en-US" altLang="zh-TW" dirty="0"/>
              <a:t>The result can signiﬁcantly aid the head-motion prediction in real cases; on the average, prediction with inertial sensors produces two to three times less errors than that of prediction without inertial sensors, and ﬁve to ten times less than that of using no prediction at all. </a:t>
            </a:r>
          </a:p>
          <a:p>
            <a:endParaRPr lang="en-US" altLang="zh-TW" dirty="0"/>
          </a:p>
          <a:p>
            <a:r>
              <a:rPr lang="en-US" altLang="zh-TW" dirty="0"/>
              <a:t>However, at bigger latency (more than 130 </a:t>
            </a:r>
            <a:r>
              <a:rPr lang="en-US" altLang="zh-TW" dirty="0" err="1"/>
              <a:t>ms</a:t>
            </a:r>
            <a:r>
              <a:rPr lang="en-US" altLang="zh-TW" dirty="0"/>
              <a:t>), the prediction accuracy, with or without the use of inertial sensor in </a:t>
            </a:r>
            <a:r>
              <a:rPr lang="en-US" altLang="zh-TW" dirty="0" err="1"/>
              <a:t>Kalman</a:t>
            </a:r>
            <a:r>
              <a:rPr lang="en-US" altLang="zh-TW" dirty="0"/>
              <a:t> ﬁltering, is not signiﬁcantly different</a:t>
            </a:r>
            <a:endParaRPr lang="zh-TW" altLang="en-US" dirty="0"/>
          </a:p>
        </p:txBody>
      </p:sp>
    </p:spTree>
    <p:extLst>
      <p:ext uri="{BB962C8B-B14F-4D97-AF65-F5344CB8AC3E}">
        <p14:creationId xmlns:p14="http://schemas.microsoft.com/office/powerpoint/2010/main" val="19716708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Plot of quaternion curve </a:t>
            </a:r>
            <a:r>
              <a:rPr lang="en-US" altLang="zh-TW" dirty="0" err="1"/>
              <a:t>Qx</a:t>
            </a:r>
            <a:r>
              <a:rPr lang="en-US" altLang="zh-TW" dirty="0"/>
              <a:t> (quaternion) with </a:t>
            </a:r>
            <a:r>
              <a:rPr lang="en-US" altLang="zh-TW" dirty="0" err="1"/>
              <a:t>Kalman</a:t>
            </a:r>
            <a:r>
              <a:rPr lang="en-US" altLang="zh-TW" dirty="0"/>
              <a:t> prediction without inertial sensor versus grey system prediction</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93445" y="1825625"/>
            <a:ext cx="6757110" cy="4351338"/>
          </a:xfrm>
        </p:spPr>
      </p:pic>
    </p:spTree>
    <p:extLst>
      <p:ext uri="{BB962C8B-B14F-4D97-AF65-F5344CB8AC3E}">
        <p14:creationId xmlns:p14="http://schemas.microsoft.com/office/powerpoint/2010/main" val="390462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Motion curve with latency compensation: Blow </a:t>
            </a:r>
            <a:r>
              <a:rPr lang="en-US" altLang="zh-TW"/>
              <a:t>up figure</a:t>
            </a:r>
            <a:endParaRPr lang="zh-TW" altLang="en-US"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17914" y="1825625"/>
            <a:ext cx="5708172" cy="4351338"/>
          </a:xfrm>
        </p:spPr>
      </p:pic>
    </p:spTree>
    <p:extLst>
      <p:ext uri="{BB962C8B-B14F-4D97-AF65-F5344CB8AC3E}">
        <p14:creationId xmlns:p14="http://schemas.microsoft.com/office/powerpoint/2010/main" val="30694206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From Motion to Photons in 80 Microseconds: Towards Minimal Latency for Virtual and Augmented Reality,</a:t>
            </a:r>
            <a:r>
              <a:rPr lang="zh-TW" altLang="en-US" dirty="0"/>
              <a:t> </a:t>
            </a:r>
            <a:r>
              <a:rPr lang="en-US" altLang="zh-TW" dirty="0"/>
              <a:t>2015</a:t>
            </a:r>
            <a:r>
              <a:rPr lang="zh-TW" altLang="en-US" dirty="0"/>
              <a:t> </a:t>
            </a:r>
            <a:r>
              <a:rPr lang="en-US" altLang="zh-TW" dirty="0"/>
              <a:t>IEEE</a:t>
            </a:r>
            <a:r>
              <a:rPr lang="zh-TW" altLang="en-US" dirty="0"/>
              <a:t>  </a:t>
            </a:r>
            <a:r>
              <a:rPr lang="en-US" altLang="zh-TW" dirty="0"/>
              <a:t>Trans. On </a:t>
            </a:r>
            <a:r>
              <a:rPr lang="en-US" altLang="zh-TW" dirty="0" err="1"/>
              <a:t>Visulization</a:t>
            </a:r>
            <a:r>
              <a:rPr lang="en-US" altLang="zh-TW" dirty="0"/>
              <a:t> &amp; CG</a:t>
            </a:r>
          </a:p>
          <a:p>
            <a:pPr marL="0" indent="0">
              <a:buNone/>
            </a:pPr>
            <a:r>
              <a:rPr lang="en-US" altLang="zh-TW" dirty="0"/>
              <a:t>       by Peter Lincoln, Alex </a:t>
            </a:r>
            <a:r>
              <a:rPr lang="en-US" altLang="zh-TW" dirty="0" err="1"/>
              <a:t>Blate</a:t>
            </a:r>
            <a:r>
              <a:rPr lang="en-US" altLang="zh-TW" dirty="0"/>
              <a:t>, </a:t>
            </a:r>
            <a:r>
              <a:rPr lang="en-US" altLang="zh-TW" dirty="0" err="1"/>
              <a:t>Montek</a:t>
            </a:r>
            <a:r>
              <a:rPr lang="en-US" altLang="zh-TW" dirty="0"/>
              <a:t> Singh, Turner </a:t>
            </a:r>
            <a:r>
              <a:rPr lang="en-US" altLang="zh-TW" dirty="0" err="1"/>
              <a:t>Whitted</a:t>
            </a:r>
            <a:r>
              <a:rPr lang="en-US" altLang="zh-TW" dirty="0"/>
              <a:t>, Andrei State, </a:t>
            </a:r>
            <a:r>
              <a:rPr lang="en-US" altLang="zh-TW" dirty="0" err="1"/>
              <a:t>Anselmo</a:t>
            </a:r>
            <a:r>
              <a:rPr lang="en-US" altLang="zh-TW" dirty="0"/>
              <a:t> </a:t>
            </a:r>
            <a:r>
              <a:rPr lang="en-US" altLang="zh-TW" dirty="0" err="1"/>
              <a:t>Lastra</a:t>
            </a:r>
            <a:r>
              <a:rPr lang="en-US" altLang="zh-TW" dirty="0"/>
              <a:t>, and Henry Fuchs</a:t>
            </a:r>
            <a:endParaRPr lang="zh-TW" altLang="en-US" dirty="0"/>
          </a:p>
        </p:txBody>
      </p:sp>
    </p:spTree>
    <p:extLst>
      <p:ext uri="{BB962C8B-B14F-4D97-AF65-F5344CB8AC3E}">
        <p14:creationId xmlns:p14="http://schemas.microsoft.com/office/powerpoint/2010/main" val="36058988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measure latency?</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483" y="1941777"/>
            <a:ext cx="7675033" cy="4119033"/>
          </a:xfrm>
        </p:spPr>
      </p:pic>
    </p:spTree>
    <p:extLst>
      <p:ext uri="{BB962C8B-B14F-4D97-AF65-F5344CB8AC3E}">
        <p14:creationId xmlns:p14="http://schemas.microsoft.com/office/powerpoint/2010/main" val="2940593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Google Cardboard VR, Extremely </a:t>
            </a:r>
            <a:r>
              <a:rPr lang="en-US" altLang="zh-TW" dirty="0"/>
              <a:t>cheap HMD: US$6-20</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399245"/>
            <a:ext cx="5291618" cy="2770808"/>
          </a:xfr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4170053"/>
            <a:ext cx="5010150" cy="2482850"/>
          </a:xfrm>
          <a:prstGeom prst="rect">
            <a:avLst/>
          </a:prstGeom>
        </p:spPr>
      </p:pic>
    </p:spTree>
    <p:extLst>
      <p:ext uri="{BB962C8B-B14F-4D97-AF65-F5344CB8AC3E}">
        <p14:creationId xmlns:p14="http://schemas.microsoft.com/office/powerpoint/2010/main" val="1672568450"/>
      </p:ext>
    </p:extLst>
  </p:cSld>
  <p:clrMapOvr>
    <a:masterClrMapping/>
  </p:clrMapOvr>
  <p:transition spd="slow">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simple method: video demo</a:t>
            </a:r>
            <a:endParaRPr lang="zh-TW" altLang="en-US" dirty="0"/>
          </a:p>
        </p:txBody>
      </p:sp>
      <p:sp>
        <p:nvSpPr>
          <p:cNvPr id="3" name="內容版面配置區 2"/>
          <p:cNvSpPr>
            <a:spLocks noGrp="1"/>
          </p:cNvSpPr>
          <p:nvPr>
            <p:ph idx="1"/>
          </p:nvPr>
        </p:nvSpPr>
        <p:spPr/>
        <p:txBody>
          <a:bodyPr/>
          <a:lstStyle/>
          <a:p>
            <a:r>
              <a:rPr lang="en-US" altLang="zh-TW" dirty="0"/>
              <a:t>Video from Totoro’s  recording, the HMD motion, and its’ recording</a:t>
            </a:r>
          </a:p>
          <a:p>
            <a:pPr marL="0" indent="0">
              <a:buNone/>
            </a:pPr>
            <a:r>
              <a:rPr lang="en-US" altLang="zh-TW" dirty="0"/>
              <a:t> (in NTU, old office computer, go </a:t>
            </a:r>
            <a:r>
              <a:rPr lang="en-US" altLang="zh-TW"/>
              <a:t>get it).</a:t>
            </a:r>
          </a:p>
          <a:p>
            <a:pPr marL="0" indent="0">
              <a:buNone/>
            </a:pPr>
            <a:endParaRPr lang="zh-TW" altLang="en-US" dirty="0"/>
          </a:p>
        </p:txBody>
      </p:sp>
    </p:spTree>
    <p:extLst>
      <p:ext uri="{BB962C8B-B14F-4D97-AF65-F5344CB8AC3E}">
        <p14:creationId xmlns:p14="http://schemas.microsoft.com/office/powerpoint/2010/main" val="7801201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a:t>Reducing the latency: Prediction (by </a:t>
            </a:r>
            <a:r>
              <a:rPr lang="en-US" altLang="zh-TW" sz="2800" dirty="0" err="1"/>
              <a:t>Kalmann</a:t>
            </a:r>
            <a:r>
              <a:rPr lang="en-US" altLang="zh-TW" sz="2800" dirty="0"/>
              <a:t> Filter, for example, for 20-40 </a:t>
            </a:r>
            <a:r>
              <a:rPr lang="en-US" altLang="zh-TW" sz="2800" dirty="0" err="1"/>
              <a:t>ms</a:t>
            </a:r>
            <a:r>
              <a:rPr lang="en-US" altLang="zh-TW" sz="2800" dirty="0"/>
              <a:t> prediction of head/hand motion)</a:t>
            </a:r>
            <a:endParaRPr lang="zh-TW" altLang="en-US" sz="2800" dirty="0"/>
          </a:p>
        </p:txBody>
      </p:sp>
      <p:sp>
        <p:nvSpPr>
          <p:cNvPr id="3" name="內容版面配置區 2"/>
          <p:cNvSpPr>
            <a:spLocks noGrp="1"/>
          </p:cNvSpPr>
          <p:nvPr>
            <p:ph idx="1"/>
          </p:nvPr>
        </p:nvSpPr>
        <p:spPr>
          <a:xfrm>
            <a:off x="628650" y="1690689"/>
            <a:ext cx="7886700" cy="4486274"/>
          </a:xfrm>
        </p:spPr>
        <p:txBody>
          <a:bodyPr/>
          <a:lstStyle/>
          <a:p>
            <a:r>
              <a:rPr lang="en-US" altLang="zh-TW" dirty="0" err="1"/>
              <a:t>Occulus</a:t>
            </a:r>
            <a:r>
              <a:rPr lang="en-US" altLang="zh-TW" dirty="0"/>
              <a:t> as well as HTC </a:t>
            </a:r>
            <a:r>
              <a:rPr lang="en-US" altLang="zh-TW" dirty="0" err="1"/>
              <a:t>Vive</a:t>
            </a:r>
            <a:endParaRPr lang="en-US" altLang="zh-TW" dirty="0"/>
          </a:p>
          <a:p>
            <a:endParaRPr lang="en-US" altLang="zh-TW" dirty="0"/>
          </a:p>
          <a:p>
            <a:endParaRPr lang="zh-TW" altLang="en-US" dirty="0"/>
          </a:p>
        </p:txBody>
      </p:sp>
      <mc:AlternateContent xmlns:mc="http://schemas.openxmlformats.org/markup-compatibility/2006" xmlns:p14="http://schemas.microsoft.com/office/powerpoint/2010/main">
        <mc:Choice Requires="p14">
          <p:contentPart p14:bwMode="auto" r:id="rId2">
            <p14:nvContentPartPr>
              <p14:cNvPr id="5" name="筆跡 4"/>
              <p14:cNvContentPartPr/>
              <p14:nvPr/>
            </p14:nvContentPartPr>
            <p14:xfrm>
              <a:off x="3106216" y="2000043"/>
              <a:ext cx="35640" cy="12600"/>
            </p14:xfrm>
          </p:contentPart>
        </mc:Choice>
        <mc:Fallback xmlns="">
          <p:pic>
            <p:nvPicPr>
              <p:cNvPr id="5" name="筆跡 4"/>
              <p:cNvPicPr/>
              <p:nvPr/>
            </p:nvPicPr>
            <p:blipFill>
              <a:blip r:embed="rId3"/>
              <a:stretch>
                <a:fillRect/>
              </a:stretch>
            </p:blipFill>
            <p:spPr>
              <a:xfrm>
                <a:off x="3104434" y="1998293"/>
                <a:ext cx="38848" cy="15750"/>
              </a:xfrm>
              <a:prstGeom prst="rect">
                <a:avLst/>
              </a:prstGeom>
            </p:spPr>
          </p:pic>
        </mc:Fallback>
      </mc:AlternateContent>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728" y="2000043"/>
            <a:ext cx="5688632" cy="4980759"/>
          </a:xfrm>
          <a:prstGeom prst="rect">
            <a:avLst/>
          </a:prstGeom>
        </p:spPr>
      </p:pic>
    </p:spTree>
    <p:extLst>
      <p:ext uri="{BB962C8B-B14F-4D97-AF65-F5344CB8AC3E}">
        <p14:creationId xmlns:p14="http://schemas.microsoft.com/office/powerpoint/2010/main" val="2826850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the update rate can reach 15–20 frames/s on an SGI Indigo2 Extreme graphics workstation. Even though the update rate is enough to work with, it still has an overall latency of about 300 </a:t>
            </a:r>
            <a:r>
              <a:rPr lang="en-US" altLang="zh-TW" dirty="0" err="1"/>
              <a:t>ms.</a:t>
            </a:r>
            <a:r>
              <a:rPr lang="en-US" altLang="zh-TW" dirty="0"/>
              <a:t> The tracker contributes approximately 70 </a:t>
            </a:r>
            <a:r>
              <a:rPr lang="en-US" altLang="zh-TW" dirty="0" err="1"/>
              <a:t>ms</a:t>
            </a:r>
            <a:r>
              <a:rPr lang="en-US" altLang="zh-TW" dirty="0"/>
              <a:t>; the rendering pipeline, 80 </a:t>
            </a:r>
            <a:r>
              <a:rPr lang="en-US" altLang="zh-TW" dirty="0" err="1"/>
              <a:t>ms</a:t>
            </a:r>
            <a:r>
              <a:rPr lang="en-US" altLang="zh-TW" dirty="0"/>
              <a:t>; and the LCDs with relatively low refresh rates in the HMD contributes 150 </a:t>
            </a:r>
            <a:r>
              <a:rPr lang="en-US" altLang="zh-TW" dirty="0" err="1"/>
              <a:t>ms.</a:t>
            </a:r>
            <a:r>
              <a:rPr lang="en-US" altLang="zh-TW" dirty="0"/>
              <a:t> Currently, the system can be operated by three kinds of input/output devices (1) the 3D tracker to an HMD, (2) the external buttons for left and right turn, and (3) a shaft </a:t>
            </a:r>
            <a:r>
              <a:rPr lang="en-US" altLang="zh-TW" dirty="0" err="1"/>
              <a:t>encoderbased</a:t>
            </a:r>
            <a:r>
              <a:rPr lang="en-US" altLang="zh-TW" dirty="0"/>
              <a:t> treadmill system for measuring the walking speed.</a:t>
            </a:r>
            <a:endParaRPr lang="zh-TW" altLang="en-US" dirty="0"/>
          </a:p>
        </p:txBody>
      </p:sp>
    </p:spTree>
    <p:extLst>
      <p:ext uri="{BB962C8B-B14F-4D97-AF65-F5344CB8AC3E}">
        <p14:creationId xmlns:p14="http://schemas.microsoft.com/office/powerpoint/2010/main" val="5879665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How to verify if VR/AR is useful?</a:t>
            </a:r>
            <a:br>
              <a:rPr lang="en-US" altLang="zh-TW" dirty="0"/>
            </a:br>
            <a:r>
              <a:rPr lang="en-US" altLang="zh-TW" dirty="0"/>
              <a:t>(How Real?)</a:t>
            </a:r>
            <a:endParaRPr lang="zh-TW" altLang="en-US" dirty="0"/>
          </a:p>
        </p:txBody>
      </p:sp>
      <p:sp>
        <p:nvSpPr>
          <p:cNvPr id="3" name="內容版面配置區 2"/>
          <p:cNvSpPr>
            <a:spLocks noGrp="1"/>
          </p:cNvSpPr>
          <p:nvPr>
            <p:ph idx="1"/>
          </p:nvPr>
        </p:nvSpPr>
        <p:spPr/>
        <p:txBody>
          <a:bodyPr/>
          <a:lstStyle/>
          <a:p>
            <a:r>
              <a:rPr lang="en-US" altLang="zh-TW" dirty="0"/>
              <a:t>Fred Brooks, ACM </a:t>
            </a:r>
            <a:r>
              <a:rPr lang="en-US" altLang="zh-TW" dirty="0" err="1"/>
              <a:t>Siggraph</a:t>
            </a:r>
            <a:r>
              <a:rPr lang="en-US" altLang="zh-TW" dirty="0"/>
              <a:t> 2002</a:t>
            </a:r>
          </a:p>
          <a:p>
            <a:pPr marL="0" indent="0">
              <a:buNone/>
            </a:pPr>
            <a:r>
              <a:rPr lang="en-US" altLang="zh-TW" dirty="0"/>
              <a:t>   Observation: Skin conductance, respiration, heart beat rate.</a:t>
            </a:r>
          </a:p>
          <a:p>
            <a:pPr marL="0" indent="0">
              <a:buNone/>
            </a:pPr>
            <a:endParaRPr lang="en-US" altLang="zh-TW" dirty="0"/>
          </a:p>
          <a:p>
            <a:pPr marL="0" indent="0">
              <a:buNone/>
            </a:pPr>
            <a:r>
              <a:rPr lang="en-US" altLang="zh-TW" sz="2400" dirty="0"/>
              <a:t>Meehan, M., B. </a:t>
            </a:r>
            <a:r>
              <a:rPr lang="en-US" altLang="zh-TW" sz="2400" dirty="0" err="1"/>
              <a:t>Insko</a:t>
            </a:r>
            <a:r>
              <a:rPr lang="en-US" altLang="zh-TW" sz="2400" dirty="0"/>
              <a:t>, M.C. Whitton, F.P. Brooks Jr., 2002: "Physiological Measures of Presence in Stressful Virtual Environments," </a:t>
            </a:r>
            <a:r>
              <a:rPr lang="en-US" altLang="zh-TW" sz="2400" i="1" dirty="0"/>
              <a:t>ACM Transactions on Graphics</a:t>
            </a:r>
            <a:r>
              <a:rPr lang="en-US" altLang="zh-TW" sz="2400" dirty="0"/>
              <a:t>, </a:t>
            </a:r>
            <a:r>
              <a:rPr lang="en-US" altLang="zh-TW" sz="2400" b="1" dirty="0"/>
              <a:t>21</a:t>
            </a:r>
            <a:r>
              <a:rPr lang="en-US" altLang="zh-TW" sz="2400" dirty="0"/>
              <a:t>, 3: 645-652. (</a:t>
            </a:r>
            <a:r>
              <a:rPr lang="en-US" altLang="zh-TW" sz="2400" i="1" dirty="0"/>
              <a:t>Proc. of ACM SIGGRAPH 2002</a:t>
            </a:r>
            <a:r>
              <a:rPr lang="en-US" altLang="zh-TW" sz="2400" dirty="0"/>
              <a:t>, San Antonio, TX).</a:t>
            </a:r>
          </a:p>
          <a:p>
            <a:pPr marL="0" indent="0">
              <a:buNone/>
            </a:pPr>
            <a:endParaRPr lang="zh-TW" altLang="en-US" dirty="0"/>
          </a:p>
        </p:txBody>
      </p:sp>
      <mc:AlternateContent xmlns:mc="http://schemas.openxmlformats.org/markup-compatibility/2006" xmlns:p14="http://schemas.microsoft.com/office/powerpoint/2010/main">
        <mc:Choice Requires="p14">
          <p:contentPart p14:bwMode="auto" r:id="rId2">
            <p14:nvContentPartPr>
              <p14:cNvPr id="6" name="筆跡 5"/>
              <p14:cNvContentPartPr/>
              <p14:nvPr/>
            </p14:nvContentPartPr>
            <p14:xfrm>
              <a:off x="3815170" y="786649"/>
              <a:ext cx="169200" cy="1133280"/>
            </p14:xfrm>
          </p:contentPart>
        </mc:Choice>
        <mc:Fallback xmlns="">
          <p:pic>
            <p:nvPicPr>
              <p:cNvPr id="6" name="筆跡 5"/>
              <p:cNvPicPr/>
              <p:nvPr/>
            </p:nvPicPr>
            <p:blipFill>
              <a:blip r:embed="rId3"/>
              <a:stretch>
                <a:fillRect/>
              </a:stretch>
            </p:blipFill>
            <p:spPr>
              <a:xfrm>
                <a:off x="3813374" y="784490"/>
                <a:ext cx="172433" cy="113759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筆跡 9"/>
              <p14:cNvContentPartPr/>
              <p14:nvPr/>
            </p14:nvContentPartPr>
            <p14:xfrm>
              <a:off x="6419410" y="777289"/>
              <a:ext cx="13320" cy="64440"/>
            </p14:xfrm>
          </p:contentPart>
        </mc:Choice>
        <mc:Fallback xmlns="">
          <p:pic>
            <p:nvPicPr>
              <p:cNvPr id="10" name="筆跡 9"/>
              <p:cNvPicPr/>
              <p:nvPr/>
            </p:nvPicPr>
            <p:blipFill>
              <a:blip r:embed="rId5"/>
              <a:stretch>
                <a:fillRect/>
              </a:stretch>
            </p:blipFill>
            <p:spPr>
              <a:xfrm>
                <a:off x="6417307" y="775141"/>
                <a:ext cx="17176" cy="6837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筆跡 11"/>
              <p14:cNvContentPartPr/>
              <p14:nvPr/>
            </p14:nvContentPartPr>
            <p14:xfrm>
              <a:off x="641050" y="1872409"/>
              <a:ext cx="1485360" cy="315720"/>
            </p14:xfrm>
          </p:contentPart>
        </mc:Choice>
        <mc:Fallback xmlns="">
          <p:pic>
            <p:nvPicPr>
              <p:cNvPr id="12" name="筆跡 11"/>
              <p:cNvPicPr/>
              <p:nvPr/>
            </p:nvPicPr>
            <p:blipFill>
              <a:blip r:embed="rId7"/>
              <a:stretch>
                <a:fillRect/>
              </a:stretch>
            </p:blipFill>
            <p:spPr>
              <a:xfrm>
                <a:off x="637451" y="1868813"/>
                <a:ext cx="1490759" cy="32111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筆跡 32"/>
              <p14:cNvContentPartPr/>
              <p14:nvPr/>
            </p14:nvContentPartPr>
            <p14:xfrm>
              <a:off x="3314410" y="3050329"/>
              <a:ext cx="38520" cy="61560"/>
            </p14:xfrm>
          </p:contentPart>
        </mc:Choice>
        <mc:Fallback xmlns="">
          <p:pic>
            <p:nvPicPr>
              <p:cNvPr id="33" name="筆跡 32"/>
              <p:cNvPicPr/>
              <p:nvPr/>
            </p:nvPicPr>
            <p:blipFill>
              <a:blip r:embed="rId9"/>
              <a:stretch>
                <a:fillRect/>
              </a:stretch>
            </p:blipFill>
            <p:spPr>
              <a:xfrm>
                <a:off x="3309417" y="3045318"/>
                <a:ext cx="50290" cy="73371"/>
              </a:xfrm>
              <a:prstGeom prst="rect">
                <a:avLst/>
              </a:prstGeom>
            </p:spPr>
          </p:pic>
        </mc:Fallback>
      </mc:AlternateContent>
    </p:spTree>
    <p:extLst>
      <p:ext uri="{BB962C8B-B14F-4D97-AF65-F5344CB8AC3E}">
        <p14:creationId xmlns:p14="http://schemas.microsoft.com/office/powerpoint/2010/main" val="2177662602"/>
      </p:ext>
    </p:extLst>
  </p:cSld>
  <p:clrMapOvr>
    <a:masterClrMapping/>
  </p:clrMapOvr>
  <p:transition spd="slow">
    <p:randomBar dir="ver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9" name="內容版面配置區 8"/>
          <p:cNvSpPr>
            <a:spLocks noGrp="1"/>
          </p:cNvSpPr>
          <p:nvPr>
            <p:ph idx="1"/>
          </p:nvPr>
        </p:nvSpPr>
        <p:spPr/>
        <p:txBody>
          <a:bodyPr/>
          <a:lstStyle/>
          <a:p>
            <a:r>
              <a:rPr lang="en-US" altLang="zh-TW" dirty="0"/>
              <a:t>We hypothesized that to the degree that a VE seems real, it would evoke physiological responses similar to those evoked by the corresponding real environment, and that greater presence would evoke a greater response. </a:t>
            </a:r>
            <a:endParaRPr lang="zh-TW" altLang="en-US" dirty="0"/>
          </a:p>
        </p:txBody>
      </p:sp>
      <mc:AlternateContent xmlns:mc="http://schemas.openxmlformats.org/markup-compatibility/2006" xmlns:p14="http://schemas.microsoft.com/office/powerpoint/2010/main">
        <mc:Choice Requires="p14">
          <p:contentPart p14:bwMode="auto" r:id="rId2">
            <p14:nvContentPartPr>
              <p14:cNvPr id="5" name="筆跡 4"/>
              <p14:cNvContentPartPr/>
              <p14:nvPr/>
            </p14:nvContentPartPr>
            <p14:xfrm>
              <a:off x="981010" y="1954683"/>
              <a:ext cx="8640" cy="10080"/>
            </p14:xfrm>
          </p:contentPart>
        </mc:Choice>
        <mc:Fallback xmlns="">
          <p:pic>
            <p:nvPicPr>
              <p:cNvPr id="5" name="筆跡 4"/>
              <p:cNvPicPr/>
              <p:nvPr/>
            </p:nvPicPr>
            <p:blipFill>
              <a:blip r:embed="rId3"/>
              <a:stretch>
                <a:fillRect/>
              </a:stretch>
            </p:blipFill>
            <p:spPr>
              <a:xfrm>
                <a:off x="978936" y="1952597"/>
                <a:ext cx="12442" cy="1390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p14:cNvContentPartPr/>
              <p14:nvPr/>
            </p14:nvContentPartPr>
            <p14:xfrm>
              <a:off x="2481130" y="2017323"/>
              <a:ext cx="25200" cy="31320"/>
            </p14:xfrm>
          </p:contentPart>
        </mc:Choice>
        <mc:Fallback xmlns="">
          <p:pic>
            <p:nvPicPr>
              <p:cNvPr id="7" name="筆跡 6"/>
              <p:cNvPicPr/>
              <p:nvPr/>
            </p:nvPicPr>
            <p:blipFill>
              <a:blip r:embed="rId5"/>
              <a:stretch>
                <a:fillRect/>
              </a:stretch>
            </p:blipFill>
            <p:spPr>
              <a:xfrm>
                <a:off x="2479000" y="2015188"/>
                <a:ext cx="29104" cy="35235"/>
              </a:xfrm>
              <a:prstGeom prst="rect">
                <a:avLst/>
              </a:prstGeom>
            </p:spPr>
          </p:pic>
        </mc:Fallback>
      </mc:AlternateContent>
    </p:spTree>
    <p:extLst>
      <p:ext uri="{BB962C8B-B14F-4D97-AF65-F5344CB8AC3E}">
        <p14:creationId xmlns:p14="http://schemas.microsoft.com/office/powerpoint/2010/main" val="3895332943"/>
      </p:ext>
    </p:extLst>
  </p:cSld>
  <p:clrMapOvr>
    <a:masterClrMapping/>
  </p:clrMapOvr>
  <p:transition spd="slow">
    <p:randomBar dir="ver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Set up: with an edge, 1.5 inch thick</a:t>
            </a:r>
            <a:endParaRPr lang="zh-TW" altLang="en-US" dirty="0"/>
          </a:p>
        </p:txBody>
      </p:sp>
      <p:pic>
        <p:nvPicPr>
          <p:cNvPr id="21" name="內容版面配置區 20"/>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73" y="1451794"/>
            <a:ext cx="4836989" cy="4498975"/>
          </a:xfrm>
        </p:spPr>
      </p:pic>
      <mc:AlternateContent xmlns:mc="http://schemas.openxmlformats.org/markup-compatibility/2006" xmlns:p14="http://schemas.microsoft.com/office/powerpoint/2010/main">
        <mc:Choice Requires="p14">
          <p:contentPart p14:bwMode="auto" r:id="rId3">
            <p14:nvContentPartPr>
              <p14:cNvPr id="7" name="筆跡 6"/>
              <p14:cNvContentPartPr/>
              <p14:nvPr/>
            </p14:nvContentPartPr>
            <p14:xfrm>
              <a:off x="7720930" y="5669523"/>
              <a:ext cx="378720" cy="347040"/>
            </p14:xfrm>
          </p:contentPart>
        </mc:Choice>
        <mc:Fallback xmlns="">
          <p:pic>
            <p:nvPicPr>
              <p:cNvPr id="7" name="筆跡 6"/>
              <p:cNvPicPr/>
              <p:nvPr/>
            </p:nvPicPr>
            <p:blipFill>
              <a:blip r:embed="rId4"/>
              <a:stretch>
                <a:fillRect/>
              </a:stretch>
            </p:blipFill>
            <p:spPr>
              <a:xfrm>
                <a:off x="7717711" y="5668099"/>
                <a:ext cx="383369" cy="34988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筆跡 10"/>
              <p14:cNvContentPartPr/>
              <p14:nvPr/>
            </p14:nvContentPartPr>
            <p14:xfrm>
              <a:off x="7560010" y="3482163"/>
              <a:ext cx="23040" cy="7920"/>
            </p14:xfrm>
          </p:contentPart>
        </mc:Choice>
        <mc:Fallback xmlns="">
          <p:pic>
            <p:nvPicPr>
              <p:cNvPr id="11" name="筆跡 10"/>
              <p:cNvPicPr/>
              <p:nvPr/>
            </p:nvPicPr>
            <p:blipFill>
              <a:blip r:embed="rId6"/>
              <a:stretch>
                <a:fillRect/>
              </a:stretch>
            </p:blipFill>
            <p:spPr>
              <a:xfrm>
                <a:off x="7558238" y="3481130"/>
                <a:ext cx="26230" cy="1033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筆跡 13"/>
              <p14:cNvContentPartPr/>
              <p14:nvPr/>
            </p14:nvContentPartPr>
            <p14:xfrm>
              <a:off x="7999930" y="6069123"/>
              <a:ext cx="139320" cy="97560"/>
            </p14:xfrm>
          </p:contentPart>
        </mc:Choice>
        <mc:Fallback xmlns="">
          <p:pic>
            <p:nvPicPr>
              <p:cNvPr id="14" name="筆跡 13"/>
              <p:cNvPicPr/>
              <p:nvPr/>
            </p:nvPicPr>
            <p:blipFill>
              <a:blip r:embed="rId8"/>
              <a:stretch>
                <a:fillRect/>
              </a:stretch>
            </p:blipFill>
            <p:spPr>
              <a:xfrm>
                <a:off x="7998494" y="6066612"/>
                <a:ext cx="143270" cy="10258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筆跡 18"/>
              <p14:cNvContentPartPr/>
              <p14:nvPr/>
            </p14:nvContentPartPr>
            <p14:xfrm>
              <a:off x="1830610" y="1584243"/>
              <a:ext cx="1081800" cy="1264320"/>
            </p14:xfrm>
          </p:contentPart>
        </mc:Choice>
        <mc:Fallback xmlns="">
          <p:pic>
            <p:nvPicPr>
              <p:cNvPr id="19" name="筆跡 18"/>
              <p:cNvPicPr/>
              <p:nvPr/>
            </p:nvPicPr>
            <p:blipFill>
              <a:blip r:embed="rId10"/>
              <a:stretch>
                <a:fillRect/>
              </a:stretch>
            </p:blipFill>
            <p:spPr>
              <a:xfrm>
                <a:off x="1828091" y="1581724"/>
                <a:ext cx="1085759" cy="126899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筆跡 22"/>
              <p14:cNvContentPartPr/>
              <p14:nvPr/>
            </p14:nvContentPartPr>
            <p14:xfrm>
              <a:off x="5155570" y="4731723"/>
              <a:ext cx="21600" cy="17280"/>
            </p14:xfrm>
          </p:contentPart>
        </mc:Choice>
        <mc:Fallback xmlns="">
          <p:pic>
            <p:nvPicPr>
              <p:cNvPr id="23" name="筆跡 22"/>
              <p:cNvPicPr/>
              <p:nvPr/>
            </p:nvPicPr>
            <p:blipFill>
              <a:blip r:embed="rId12"/>
              <a:stretch>
                <a:fillRect/>
              </a:stretch>
            </p:blipFill>
            <p:spPr>
              <a:xfrm>
                <a:off x="5153800" y="4730312"/>
                <a:ext cx="24787" cy="1974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筆跡 25"/>
              <p14:cNvContentPartPr/>
              <p14:nvPr/>
            </p14:nvContentPartPr>
            <p14:xfrm>
              <a:off x="6954490" y="6030963"/>
              <a:ext cx="8640" cy="48240"/>
            </p14:xfrm>
          </p:contentPart>
        </mc:Choice>
        <mc:Fallback xmlns="">
          <p:pic>
            <p:nvPicPr>
              <p:cNvPr id="26" name="筆跡 25"/>
              <p:cNvPicPr/>
              <p:nvPr/>
            </p:nvPicPr>
            <p:blipFill>
              <a:blip r:embed="rId14"/>
              <a:stretch>
                <a:fillRect/>
              </a:stretch>
            </p:blipFill>
            <p:spPr>
              <a:xfrm>
                <a:off x="6951380" y="6028462"/>
                <a:ext cx="13133" cy="53600"/>
              </a:xfrm>
              <a:prstGeom prst="rect">
                <a:avLst/>
              </a:prstGeom>
            </p:spPr>
          </p:pic>
        </mc:Fallback>
      </mc:AlternateContent>
      <p:pic>
        <p:nvPicPr>
          <p:cNvPr id="27" name="圖片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44057" y="3861048"/>
            <a:ext cx="4038145" cy="2376264"/>
          </a:xfrm>
          <a:prstGeom prst="rect">
            <a:avLst/>
          </a:prstGeom>
        </p:spPr>
      </p:pic>
    </p:spTree>
    <p:extLst>
      <p:ext uri="{BB962C8B-B14F-4D97-AF65-F5344CB8AC3E}">
        <p14:creationId xmlns:p14="http://schemas.microsoft.com/office/powerpoint/2010/main" val="3646504775"/>
      </p:ext>
    </p:extLst>
  </p:cSld>
  <p:clrMapOvr>
    <a:masterClrMapping/>
  </p:clrMapOvr>
  <p:transition spd="slow">
    <p:randomBar dir="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Physiological Measures of Presence:</a:t>
            </a:r>
            <a:br>
              <a:rPr lang="en-US" altLang="zh-TW" sz="3600" dirty="0"/>
            </a:br>
            <a:r>
              <a:rPr lang="zh-TW" altLang="en-US" sz="3600" dirty="0"/>
              <a:t>   </a:t>
            </a:r>
            <a:r>
              <a:rPr lang="en-US" altLang="zh-TW" sz="2400" dirty="0"/>
              <a:t>I was at UNC-CH</a:t>
            </a:r>
            <a:r>
              <a:rPr lang="en-US" altLang="zh-TW" sz="2400"/>
              <a:t>, 2015,  </a:t>
            </a:r>
            <a:r>
              <a:rPr lang="en-US" altLang="zh-TW" sz="2400" dirty="0"/>
              <a:t>playing it.</a:t>
            </a:r>
            <a:endParaRPr lang="zh-TW" altLang="en-US" sz="2400"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55776" y="1690689"/>
            <a:ext cx="3600400" cy="4999776"/>
          </a:xfrm>
        </p:spPr>
      </p:pic>
    </p:spTree>
    <p:extLst>
      <p:ext uri="{BB962C8B-B14F-4D97-AF65-F5344CB8AC3E}">
        <p14:creationId xmlns:p14="http://schemas.microsoft.com/office/powerpoint/2010/main" val="39254594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Heart Rate Changes: without vs. with an edge</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628650" y="2118602"/>
            <a:ext cx="7886700" cy="3765384"/>
          </a:xfrm>
          <a:prstGeom prst="rect">
            <a:avLst/>
          </a:prstGeom>
        </p:spPr>
      </p:pic>
    </p:spTree>
    <p:extLst>
      <p:ext uri="{BB962C8B-B14F-4D97-AF65-F5344CB8AC3E}">
        <p14:creationId xmlns:p14="http://schemas.microsoft.com/office/powerpoint/2010/main" val="418418946"/>
      </p:ext>
    </p:extLst>
  </p:cSld>
  <p:clrMapOvr>
    <a:masterClrMapping/>
  </p:clrMapOvr>
  <p:transition spd="slow">
    <p:randomBar dir="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Experimental Results</a:t>
            </a:r>
            <a:endParaRPr lang="zh-TW" altLang="en-US" dirty="0"/>
          </a:p>
        </p:txBody>
      </p:sp>
      <p:sp>
        <p:nvSpPr>
          <p:cNvPr id="3" name="內容版面配置區 2"/>
          <p:cNvSpPr>
            <a:spLocks noGrp="1"/>
          </p:cNvSpPr>
          <p:nvPr>
            <p:ph idx="1"/>
          </p:nvPr>
        </p:nvSpPr>
        <p:spPr/>
        <p:txBody>
          <a:bodyPr/>
          <a:lstStyle/>
          <a:p>
            <a:r>
              <a:rPr lang="en-US" altLang="zh-TW" dirty="0"/>
              <a:t>We found that change in heart rate satisfied our requirements for a measure of presence, change in skin conductance did to a lesser extent, and that change in skin temperature did not. Moreover, the results showed that inclusion of a passive haptic element in the VE significantly increased presence and that for presence evoked: 30FPS &gt; 20FPS &gt; 15FPS. </a:t>
            </a:r>
            <a:endParaRPr lang="zh-TW" altLang="en-US" dirty="0"/>
          </a:p>
        </p:txBody>
      </p:sp>
    </p:spTree>
    <p:extLst>
      <p:ext uri="{BB962C8B-B14F-4D97-AF65-F5344CB8AC3E}">
        <p14:creationId xmlns:p14="http://schemas.microsoft.com/office/powerpoint/2010/main" val="2269214800"/>
      </p:ext>
    </p:extLst>
  </p:cSld>
  <p:clrMapOvr>
    <a:masterClrMapping/>
  </p:clrMapOvr>
  <p:transition spd="slow">
    <p:randomBar dir="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smtClean="0"/>
              <a:t>fixed </a:t>
            </a:r>
            <a:r>
              <a:rPr lang="en-US" altLang="zh-TW" dirty="0"/>
              <a:t>focus vs. variable focus):</a:t>
            </a:r>
          </a:p>
          <a:p>
            <a:r>
              <a:rPr lang="en-US" altLang="zh-TW" sz="2400" dirty="0" smtClean="0"/>
              <a:t>(Fu-Chung </a:t>
            </a:r>
            <a:r>
              <a:rPr lang="en-US" altLang="zh-TW" sz="2400" dirty="0"/>
              <a:t>Huang, NTU BA)</a:t>
            </a:r>
          </a:p>
          <a:p>
            <a:r>
              <a:rPr lang="en-US" altLang="zh-TW" sz="1600" dirty="0"/>
              <a:t>"</a:t>
            </a:r>
            <a:r>
              <a:rPr lang="en-US" altLang="zh-TW" sz="1600" b="1" u="sng" dirty="0">
                <a:hlinkClick r:id="rId2"/>
              </a:rPr>
              <a:t>The Light Field Stereoscope: Immersive Computer Graphics via Factored Near-Eye Light Field Display with Focus Cues</a:t>
            </a:r>
            <a:r>
              <a:rPr lang="en-US" altLang="zh-TW" sz="1600" dirty="0"/>
              <a:t>",</a:t>
            </a:r>
            <a:r>
              <a:rPr lang="en-US" altLang="zh-TW" sz="1200" dirty="0"/>
              <a:t/>
            </a:r>
            <a:br>
              <a:rPr lang="en-US" altLang="zh-TW" sz="1200" dirty="0"/>
            </a:br>
            <a:r>
              <a:rPr lang="en-US" altLang="zh-TW" sz="1200" dirty="0"/>
              <a:t>Fu-Chung Huang, Kevin Chen, and Gordon </a:t>
            </a:r>
            <a:r>
              <a:rPr lang="en-US" altLang="zh-TW" sz="1200" dirty="0" err="1"/>
              <a:t>Wetzstein</a:t>
            </a:r>
            <a:r>
              <a:rPr lang="en-US" altLang="zh-TW" sz="1200" dirty="0"/>
              <a:t>,</a:t>
            </a:r>
            <a:br>
              <a:rPr lang="en-US" altLang="zh-TW" sz="1200" dirty="0"/>
            </a:br>
            <a:r>
              <a:rPr lang="en-US" altLang="zh-TW" sz="1200" u="sng" dirty="0" err="1">
                <a:hlinkClick r:id="rId3"/>
              </a:rPr>
              <a:t>Youtube</a:t>
            </a:r>
            <a:r>
              <a:rPr lang="en-US" altLang="zh-TW" sz="1200" u="sng" dirty="0">
                <a:hlinkClick r:id="rId3"/>
              </a:rPr>
              <a:t> Link</a:t>
            </a:r>
            <a:r>
              <a:rPr lang="en-US" altLang="zh-TW" sz="1200" dirty="0"/>
              <a:t/>
            </a:r>
            <a:br>
              <a:rPr lang="en-US" altLang="zh-TW" sz="1200" dirty="0"/>
            </a:br>
            <a:r>
              <a:rPr lang="en-US" altLang="zh-TW" sz="1200" i="1" dirty="0"/>
              <a:t>ACM SIGGRAPH</a:t>
            </a:r>
            <a:r>
              <a:rPr lang="en-US" altLang="zh-TW" sz="1200" dirty="0"/>
              <a:t> </a:t>
            </a:r>
            <a:r>
              <a:rPr lang="en-US" altLang="zh-TW" sz="1200" i="1" dirty="0"/>
              <a:t>2015, Los Angeles (see some press coverage below)</a:t>
            </a:r>
            <a:br>
              <a:rPr lang="en-US" altLang="zh-TW" sz="1200" i="1" dirty="0"/>
            </a:br>
            <a:r>
              <a:rPr lang="en-US" altLang="zh-TW" sz="1200" dirty="0"/>
              <a:t/>
            </a:r>
            <a:br>
              <a:rPr lang="en-US" altLang="zh-TW" sz="1200" dirty="0"/>
            </a:br>
            <a:endParaRPr lang="en-US" altLang="zh-TW" sz="1200" dirty="0"/>
          </a:p>
          <a:p>
            <a:r>
              <a:rPr lang="en-US" altLang="zh-TW" sz="1600" dirty="0"/>
              <a:t>"</a:t>
            </a:r>
            <a:r>
              <a:rPr lang="en-US" altLang="zh-TW" sz="1600" b="1" dirty="0">
                <a:hlinkClick r:id="rId4"/>
              </a:rPr>
              <a:t>Eyeglasses-free Display: Towards Correcting Visual Aberrations with Computational Light Field Displays</a:t>
            </a:r>
            <a:r>
              <a:rPr lang="en-US" altLang="zh-TW" sz="1600" dirty="0"/>
              <a:t>", </a:t>
            </a:r>
            <a:br>
              <a:rPr lang="en-US" altLang="zh-TW" sz="1600" dirty="0"/>
            </a:br>
            <a:r>
              <a:rPr lang="en-US" altLang="zh-TW" sz="1200" dirty="0"/>
              <a:t>Fu-Chung Huang, Gordon </a:t>
            </a:r>
            <a:r>
              <a:rPr lang="en-US" altLang="zh-TW" sz="1200" dirty="0" err="1"/>
              <a:t>Wietzstein</a:t>
            </a:r>
            <a:r>
              <a:rPr lang="en-US" altLang="zh-TW" sz="1200" dirty="0"/>
              <a:t>, Brian </a:t>
            </a:r>
            <a:r>
              <a:rPr lang="en-US" altLang="zh-TW" sz="1200" dirty="0" err="1"/>
              <a:t>Barsky</a:t>
            </a:r>
            <a:r>
              <a:rPr lang="en-US" altLang="zh-TW" sz="1200" dirty="0"/>
              <a:t>, and Ramesh </a:t>
            </a:r>
            <a:r>
              <a:rPr lang="en-US" altLang="zh-TW" sz="1200" dirty="0" err="1"/>
              <a:t>Raskar</a:t>
            </a:r>
            <a:r>
              <a:rPr lang="en-US" altLang="zh-TW" sz="1200" dirty="0"/>
              <a:t>,</a:t>
            </a:r>
            <a:br>
              <a:rPr lang="en-US" altLang="zh-TW" sz="1200" dirty="0"/>
            </a:br>
            <a:r>
              <a:rPr lang="en-US" altLang="zh-TW" sz="1200" dirty="0">
                <a:hlinkClick r:id="rId5"/>
              </a:rPr>
              <a:t>- 10 World Changing Ideas 2014, Scientific American </a:t>
            </a:r>
            <a:r>
              <a:rPr lang="en-US" altLang="zh-TW" sz="1200" dirty="0"/>
              <a:t/>
            </a:r>
            <a:br>
              <a:rPr lang="en-US" altLang="zh-TW" sz="1200" dirty="0"/>
            </a:br>
            <a:r>
              <a:rPr lang="en-US" altLang="zh-TW" sz="1200" i="1" dirty="0"/>
              <a:t>ACM SIGGRAPH 2014, Vancouver (see some press coverage below)</a:t>
            </a:r>
            <a:r>
              <a:rPr lang="en-US" altLang="zh-TW" i="1" dirty="0"/>
              <a:t/>
            </a:r>
            <a:br>
              <a:rPr lang="en-US" altLang="zh-TW" i="1" dirty="0"/>
            </a:br>
            <a:endParaRPr lang="en-US" altLang="zh-TW" dirty="0"/>
          </a:p>
          <a:p>
            <a:endParaRPr lang="en-US" altLang="zh-TW" dirty="0"/>
          </a:p>
          <a:p>
            <a:endParaRPr lang="zh-TW" altLang="en-US" dirty="0"/>
          </a:p>
        </p:txBody>
      </p:sp>
    </p:spTree>
    <p:extLst>
      <p:ext uri="{BB962C8B-B14F-4D97-AF65-F5344CB8AC3E}">
        <p14:creationId xmlns:p14="http://schemas.microsoft.com/office/powerpoint/2010/main" val="626809692"/>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VR in Taiwan (Academic):  past and present,</a:t>
            </a:r>
            <a:br>
              <a:rPr lang="en-US" altLang="zh-TW" dirty="0" smtClean="0"/>
            </a:br>
            <a:r>
              <a:rPr lang="en-US" altLang="zh-TW" dirty="0"/>
              <a:t> </a:t>
            </a:r>
            <a:r>
              <a:rPr lang="en-US" altLang="zh-TW" dirty="0" smtClean="0"/>
              <a:t>      </a:t>
            </a:r>
            <a:r>
              <a:rPr lang="en-US" altLang="zh-TW" dirty="0"/>
              <a:t>E</a:t>
            </a:r>
            <a:r>
              <a:rPr lang="en-US" altLang="zh-TW" dirty="0" smtClean="0"/>
              <a:t>arly projects of Ming Ouhyoung</a:t>
            </a:r>
            <a:endParaRPr lang="zh-TW" altLang="en-US" dirty="0"/>
          </a:p>
        </p:txBody>
      </p:sp>
      <p:sp>
        <p:nvSpPr>
          <p:cNvPr id="3" name="Content Placeholder 2"/>
          <p:cNvSpPr>
            <a:spLocks noGrp="1"/>
          </p:cNvSpPr>
          <p:nvPr>
            <p:ph idx="1"/>
          </p:nvPr>
        </p:nvSpPr>
        <p:spPr/>
        <p:txBody>
          <a:bodyPr>
            <a:normAutofit fontScale="92500" lnSpcReduction="10000"/>
          </a:bodyPr>
          <a:lstStyle/>
          <a:p>
            <a:r>
              <a:rPr lang="en-US" altLang="zh-TW" dirty="0" smtClean="0"/>
              <a:t>1995:  NTU</a:t>
            </a:r>
            <a:r>
              <a:rPr lang="en-US" altLang="zh-TW" dirty="0"/>
              <a:t> Panorama</a:t>
            </a:r>
            <a:r>
              <a:rPr lang="en-US" altLang="zh-TW" dirty="0" smtClean="0"/>
              <a:t> Tour with HMD</a:t>
            </a:r>
          </a:p>
          <a:p>
            <a:pPr marL="0" indent="0">
              <a:buNone/>
            </a:pPr>
            <a:r>
              <a:rPr lang="en-US" altLang="zh-TW" dirty="0" smtClean="0"/>
              <a:t>   </a:t>
            </a:r>
            <a:r>
              <a:rPr lang="en-US" altLang="zh-TW" dirty="0" smtClean="0">
                <a:hlinkClick r:id="rId2" action="ppaction://hlinkfile"/>
              </a:rPr>
              <a:t>Video demo: </a:t>
            </a:r>
            <a:endParaRPr lang="en-US" altLang="zh-TW" dirty="0" smtClean="0"/>
          </a:p>
          <a:p>
            <a:pPr marL="0" indent="0">
              <a:buNone/>
            </a:pPr>
            <a:r>
              <a:rPr lang="en-US" altLang="zh-TW" dirty="0" smtClean="0"/>
              <a:t>  This is related to Google Street View now, </a:t>
            </a:r>
            <a:endParaRPr lang="en-US" altLang="zh-TW" dirty="0"/>
          </a:p>
          <a:p>
            <a:pPr marL="0" indent="0">
              <a:buNone/>
            </a:pPr>
            <a:r>
              <a:rPr lang="en-US" altLang="zh-TW" dirty="0" smtClean="0"/>
              <a:t>  image stitching (50 plus photos in 1994, now</a:t>
            </a:r>
          </a:p>
          <a:p>
            <a:pPr marL="0" indent="0">
              <a:buNone/>
            </a:pPr>
            <a:r>
              <a:rPr lang="en-US" altLang="zh-TW" dirty="0"/>
              <a:t> </a:t>
            </a:r>
            <a:r>
              <a:rPr lang="en-US" altLang="zh-TW" dirty="0" smtClean="0"/>
              <a:t>  fisheye camera)</a:t>
            </a:r>
          </a:p>
          <a:p>
            <a:pPr marL="0" indent="0">
              <a:buNone/>
            </a:pPr>
            <a:endParaRPr lang="en-US" altLang="zh-TW" dirty="0" smtClean="0"/>
          </a:p>
          <a:p>
            <a:pPr marL="0" indent="0">
              <a:buNone/>
            </a:pPr>
            <a:r>
              <a:rPr lang="en-US" altLang="zh-TW" dirty="0" smtClean="0"/>
              <a:t>1995: Gesture Recognition for the hearing impaired, EuroGraphics’95</a:t>
            </a:r>
          </a:p>
          <a:p>
            <a:pPr marL="0" indent="0">
              <a:buNone/>
            </a:pPr>
            <a:r>
              <a:rPr lang="en-US" altLang="zh-TW" dirty="0"/>
              <a:t> </a:t>
            </a:r>
            <a:r>
              <a:rPr lang="en-US" altLang="zh-TW" dirty="0" smtClean="0"/>
              <a:t>   </a:t>
            </a:r>
            <a:r>
              <a:rPr lang="en-US" altLang="zh-TW" dirty="0" smtClean="0">
                <a:hlinkClick r:id="rId3" action="ppaction://hlinkfile"/>
              </a:rPr>
              <a:t>Video demo:</a:t>
            </a:r>
            <a:r>
              <a:rPr lang="en-US" altLang="zh-TW" dirty="0" smtClean="0"/>
              <a:t>      </a:t>
            </a:r>
          </a:p>
          <a:p>
            <a:pPr marL="0" indent="0">
              <a:buNone/>
            </a:pPr>
            <a:r>
              <a:rPr lang="en-US" altLang="zh-TW" dirty="0"/>
              <a:t> </a:t>
            </a:r>
            <a:r>
              <a:rPr lang="en-US" altLang="zh-TW" dirty="0" smtClean="0"/>
              <a:t>   Related to Data Glove research, in HCI</a:t>
            </a:r>
          </a:p>
          <a:p>
            <a:pPr marL="0" indent="0">
              <a:buNone/>
            </a:pPr>
            <a:endParaRPr lang="en-US" altLang="zh-TW" dirty="0"/>
          </a:p>
          <a:p>
            <a:pPr marL="0" indent="0">
              <a:buNone/>
            </a:pPr>
            <a:r>
              <a:rPr lang="en-US" altLang="zh-TW" dirty="0" smtClean="0"/>
              <a:t>Latency measurement and prediction compensation:</a:t>
            </a:r>
          </a:p>
          <a:p>
            <a:pPr marL="0" indent="0">
              <a:buNone/>
            </a:pPr>
            <a:r>
              <a:rPr lang="en-US" altLang="zh-TW" dirty="0"/>
              <a:t> </a:t>
            </a:r>
            <a:r>
              <a:rPr lang="en-US" altLang="zh-TW" dirty="0" smtClean="0"/>
              <a:t>    Building Walkthrough of CSIE Dept., 1995:   </a:t>
            </a:r>
            <a:r>
              <a:rPr lang="en-US" altLang="zh-TW" dirty="0" smtClean="0">
                <a:hlinkClick r:id="rId4" action="ppaction://hlinkfile"/>
              </a:rPr>
              <a:t>video demo</a:t>
            </a:r>
            <a:endParaRPr lang="en-US" altLang="zh-TW" dirty="0" smtClean="0"/>
          </a:p>
          <a:p>
            <a:pPr marL="0" indent="0">
              <a:buNone/>
            </a:pPr>
            <a:r>
              <a:rPr lang="en-US" altLang="zh-TW" dirty="0"/>
              <a:t> </a:t>
            </a:r>
            <a:r>
              <a:rPr lang="en-US" altLang="zh-TW" dirty="0" smtClean="0"/>
              <a:t>    Latency in 1995  (latency at 150ms) :  </a:t>
            </a:r>
            <a:r>
              <a:rPr lang="en-US" altLang="zh-TW" dirty="0" smtClean="0">
                <a:hlinkClick r:id="rId5" action="ppaction://hlinkfile"/>
              </a:rPr>
              <a:t>video demo</a:t>
            </a:r>
            <a:endParaRPr lang="en-US" altLang="zh-TW" dirty="0" smtClean="0"/>
          </a:p>
          <a:p>
            <a:pPr marL="0" indent="0">
              <a:buNone/>
            </a:pPr>
            <a:endParaRPr lang="zh-TW" altLang="en-US" dirty="0"/>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8184" y="1556792"/>
            <a:ext cx="1823455" cy="1793651"/>
          </a:xfrm>
          <a:prstGeom prst="rect">
            <a:avLst/>
          </a:prstGeom>
        </p:spPr>
      </p:pic>
    </p:spTree>
    <p:extLst>
      <p:ext uri="{BB962C8B-B14F-4D97-AF65-F5344CB8AC3E}">
        <p14:creationId xmlns:p14="http://schemas.microsoft.com/office/powerpoint/2010/main" val="28019259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Innovation: </a:t>
            </a:r>
            <a:r>
              <a:rPr lang="en-US" altLang="zh-TW" sz="2400" dirty="0" err="1"/>
              <a:t>vergence</a:t>
            </a:r>
            <a:r>
              <a:rPr lang="en-US" altLang="zh-TW" sz="2400" dirty="0"/>
              <a:t>-accommodation conflict inherent to all stereoscopic displays</a:t>
            </a:r>
            <a:r>
              <a:rPr lang="en-US" altLang="zh-TW" dirty="0"/>
              <a:t> </a:t>
            </a:r>
            <a:endParaRPr lang="zh-TW" altLang="en-US" dirty="0"/>
          </a:p>
        </p:txBody>
      </p:sp>
      <p:pic>
        <p:nvPicPr>
          <p:cNvPr id="1026" name="Picture 2" descr="http://www.computationalimaging.org/wp-content/uploads/2015/06/LightFieldStereoscope_HMDSchematic.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8650" y="1859338"/>
            <a:ext cx="7886700" cy="4283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826290"/>
      </p:ext>
    </p:extLst>
  </p:cSld>
  <p:clrMapOvr>
    <a:masterClrMapping/>
  </p:clrMapOvr>
  <p:transition spd="slow">
    <p:randomBar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latin typeface="標楷體" panose="03000509000000000000" pitchFamily="65" charset="-120"/>
                <a:ea typeface="標楷體" panose="03000509000000000000" pitchFamily="65" charset="-120"/>
              </a:rPr>
              <a:t>near, middle </a:t>
            </a:r>
            <a:r>
              <a:rPr lang="en-US" altLang="zh-TW" sz="3200" dirty="0" err="1" smtClean="0">
                <a:latin typeface="標楷體" panose="03000509000000000000" pitchFamily="65" charset="-120"/>
                <a:ea typeface="標楷體" panose="03000509000000000000" pitchFamily="65" charset="-120"/>
              </a:rPr>
              <a:t>range,far</a:t>
            </a:r>
            <a:r>
              <a:rPr lang="en-US" altLang="zh-TW" sz="3200" dirty="0" smtClean="0">
                <a:latin typeface="標楷體" panose="03000509000000000000" pitchFamily="65" charset="-120"/>
                <a:ea typeface="標楷體" panose="03000509000000000000" pitchFamily="65" charset="-120"/>
              </a:rPr>
              <a:t>,</a:t>
            </a:r>
            <a:r>
              <a:rPr lang="zh-TW" altLang="en-US" sz="3200" dirty="0" smtClean="0">
                <a:latin typeface="標楷體" panose="03000509000000000000" pitchFamily="65" charset="-120"/>
                <a:ea typeface="標楷體" panose="03000509000000000000" pitchFamily="65" charset="-120"/>
              </a:rPr>
              <a:t> </a:t>
            </a:r>
            <a:r>
              <a:rPr lang="en-US" altLang="zh-TW" sz="3200" dirty="0" smtClean="0">
                <a:latin typeface="標楷體" panose="03000509000000000000" pitchFamily="65" charset="-120"/>
                <a:ea typeface="標楷體" panose="03000509000000000000" pitchFamily="65" charset="-120"/>
              </a:rPr>
              <a:t>three focuses</a:t>
            </a:r>
            <a:endParaRPr lang="zh-TW" altLang="en-US" sz="3200" dirty="0">
              <a:latin typeface="標楷體" panose="03000509000000000000" pitchFamily="65" charset="-120"/>
              <a:ea typeface="標楷體" panose="03000509000000000000" pitchFamily="65" charset="-120"/>
            </a:endParaRPr>
          </a:p>
        </p:txBody>
      </p:sp>
      <p:pic>
        <p:nvPicPr>
          <p:cNvPr id="2050" name="Picture 2" descr="http://www.computationalimaging.org/wp-content/uploads/2015/06/LightFieldStereoscope_Refocus.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89642" y="1825625"/>
            <a:ext cx="47647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658664"/>
      </p:ext>
    </p:extLst>
  </p:cSld>
  <p:clrMapOvr>
    <a:masterClrMapping/>
  </p:clrMapOvr>
  <p:transition spd="slow">
    <p:randomBar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What is the best resolution in display? </a:t>
            </a:r>
            <a:r>
              <a:rPr lang="en-US" altLang="zh-TW" sz="2000" dirty="0"/>
              <a:t>Problem 1: </a:t>
            </a:r>
            <a:r>
              <a:rPr lang="zh-TW" altLang="en-US" sz="2400" dirty="0"/>
              <a:t>視覺解析度 </a:t>
            </a:r>
            <a:r>
              <a:rPr lang="en-US" altLang="zh-TW" sz="2400" dirty="0"/>
              <a:t>display </a:t>
            </a:r>
            <a:r>
              <a:rPr lang="zh-TW" altLang="en-US" sz="2400" dirty="0"/>
              <a:t> </a:t>
            </a:r>
            <a:r>
              <a:rPr lang="en-US" altLang="zh-TW" sz="2400" dirty="0"/>
              <a:t>resolution:</a:t>
            </a:r>
            <a:r>
              <a:rPr lang="zh-TW" altLang="en-US" sz="2400" dirty="0"/>
              <a:t> </a:t>
            </a:r>
          </a:p>
        </p:txBody>
      </p:sp>
      <p:sp>
        <p:nvSpPr>
          <p:cNvPr id="3" name="內容版面配置區 2"/>
          <p:cNvSpPr>
            <a:spLocks noGrp="1"/>
          </p:cNvSpPr>
          <p:nvPr>
            <p:ph idx="1"/>
          </p:nvPr>
        </p:nvSpPr>
        <p:spPr/>
        <p:txBody>
          <a:bodyPr>
            <a:normAutofit lnSpcReduction="10000"/>
          </a:bodyPr>
          <a:lstStyle/>
          <a:p>
            <a:r>
              <a:rPr lang="en-US" altLang="zh-TW" sz="2800" dirty="0">
                <a:latin typeface="Times New Roman" panose="02020603050405020304" pitchFamily="18" charset="0"/>
                <a:cs typeface="Times New Roman" panose="02020603050405020304" pitchFamily="18" charset="0"/>
              </a:rPr>
              <a:t>For example,</a:t>
            </a:r>
            <a:r>
              <a:rPr lang="zh-TW" altLang="en-US" sz="2800" dirty="0">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for mobile device display: </a:t>
            </a:r>
          </a:p>
          <a:p>
            <a:pPr marL="0" indent="0">
              <a:buNone/>
            </a:pPr>
            <a:r>
              <a:rPr lang="en-US" altLang="zh-TW" sz="2800" dirty="0">
                <a:latin typeface="Times New Roman" panose="02020603050405020304" pitchFamily="18" charset="0"/>
                <a:cs typeface="Times New Roman" panose="02020603050405020304" pitchFamily="18" charset="0"/>
              </a:rPr>
              <a:t>For Google Cardboard VR HMD, if the field of view (angle) is 60 degrees, the required screen resolution is around 5700x5700,</a:t>
            </a:r>
          </a:p>
          <a:p>
            <a:pPr marL="0" indent="0" eaLnBrk="1" hangingPunct="1">
              <a:buNone/>
            </a:pPr>
            <a:r>
              <a:rPr lang="en-US" altLang="zh-TW" sz="2800" dirty="0">
                <a:latin typeface="Times New Roman" panose="02020603050405020304" pitchFamily="18" charset="0"/>
                <a:cs typeface="Times New Roman" panose="02020603050405020304" pitchFamily="18" charset="0"/>
              </a:rPr>
              <a:t>As in Oculus Gear VR, or HTC Vive, the filed of view is 90 degrees or above, the required resolution should be  10Kx10K !</a:t>
            </a:r>
            <a:r>
              <a:rPr lang="zh-TW" altLang="en-US" sz="2800" dirty="0">
                <a:latin typeface="Times New Roman" panose="02020603050405020304" pitchFamily="18" charset="0"/>
                <a:cs typeface="Times New Roman" panose="02020603050405020304" pitchFamily="18" charset="0"/>
              </a:rPr>
              <a:t> </a:t>
            </a:r>
            <a:endParaRPr lang="en-US" altLang="zh-TW" sz="2800" dirty="0">
              <a:latin typeface="Times New Roman" panose="02020603050405020304" pitchFamily="18" charset="0"/>
              <a:cs typeface="Times New Roman" panose="02020603050405020304" pitchFamily="18" charset="0"/>
            </a:endParaRPr>
          </a:p>
          <a:p>
            <a:pPr marL="0" indent="0" eaLnBrk="1" hangingPunct="1">
              <a:buNone/>
            </a:pPr>
            <a:r>
              <a:rPr lang="en-US" altLang="zh-TW" sz="2800" dirty="0">
                <a:latin typeface="Times New Roman" panose="02020603050405020304" pitchFamily="18" charset="0"/>
                <a:cs typeface="Times New Roman" panose="02020603050405020304" pitchFamily="18" charset="0"/>
              </a:rPr>
              <a:t>(Because in visual acuity: eye’s ability to distinguish two points of light is limited to </a:t>
            </a:r>
            <a:r>
              <a:rPr lang="en-US" altLang="zh-TW" sz="3600" b="1" dirty="0">
                <a:solidFill>
                  <a:srgbClr val="FF0000"/>
                </a:solidFill>
                <a:latin typeface="Times New Roman" panose="02020603050405020304" pitchFamily="18" charset="0"/>
                <a:cs typeface="Times New Roman" panose="02020603050405020304" pitchFamily="18" charset="0"/>
              </a:rPr>
              <a:t>1.5 – 2.0 mm at a distance of 10 meters</a:t>
            </a:r>
            <a:r>
              <a:rPr lang="en-US" altLang="zh-TW" sz="2800" dirty="0">
                <a:solidFill>
                  <a:schemeClr val="tx2">
                    <a:lumMod val="60000"/>
                    <a:lumOff val="40000"/>
                  </a:schemeClr>
                </a:solidFill>
                <a:latin typeface="Times New Roman" panose="02020603050405020304" pitchFamily="18" charset="0"/>
                <a:cs typeface="Times New Roman" panose="02020603050405020304" pitchFamily="18" charset="0"/>
              </a:rPr>
              <a:t>. </a:t>
            </a:r>
            <a:r>
              <a:rPr lang="en-US" altLang="zh-TW" sz="2800" dirty="0">
                <a:latin typeface="Times New Roman" panose="02020603050405020304" pitchFamily="18" charset="0"/>
                <a:cs typeface="Times New Roman" panose="02020603050405020304" pitchFamily="18" charset="0"/>
              </a:rPr>
              <a:t>(or 2 microns on the retina)).</a:t>
            </a:r>
          </a:p>
          <a:p>
            <a:endParaRPr lang="zh-TW" altLang="en-US" dirty="0"/>
          </a:p>
        </p:txBody>
      </p:sp>
    </p:spTree>
    <p:extLst>
      <p:ext uri="{BB962C8B-B14F-4D97-AF65-F5344CB8AC3E}">
        <p14:creationId xmlns:p14="http://schemas.microsoft.com/office/powerpoint/2010/main" val="2943656466"/>
      </p:ext>
    </p:extLst>
  </p:cSld>
  <p:clrMapOvr>
    <a:masterClrMapping/>
  </p:clrMapOvr>
  <p:transition spd="slow">
    <p:randomBar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New type of display, other than LCD and OLED.</a:t>
            </a:r>
            <a:endParaRPr lang="zh-TW" altLang="en-US" dirty="0"/>
          </a:p>
        </p:txBody>
      </p:sp>
      <p:sp>
        <p:nvSpPr>
          <p:cNvPr id="3" name="內容版面配置區 2"/>
          <p:cNvSpPr>
            <a:spLocks noGrp="1"/>
          </p:cNvSpPr>
          <p:nvPr>
            <p:ph idx="1"/>
          </p:nvPr>
        </p:nvSpPr>
        <p:spPr/>
        <p:txBody>
          <a:bodyPr/>
          <a:lstStyle/>
          <a:p>
            <a:r>
              <a:rPr lang="en-US" altLang="zh-TW" dirty="0" err="1"/>
              <a:t>Playnitrade</a:t>
            </a:r>
            <a:r>
              <a:rPr lang="en-US" altLang="zh-TW" dirty="0"/>
              <a:t> Inc.</a:t>
            </a:r>
            <a:r>
              <a:rPr lang="zh-TW" altLang="en-US" dirty="0"/>
              <a:t> </a:t>
            </a:r>
            <a:r>
              <a:rPr lang="en-US" altLang="zh-TW" sz="2000" dirty="0"/>
              <a:t>(</a:t>
            </a:r>
            <a:r>
              <a:rPr lang="zh-TW" altLang="en-US" sz="2000" dirty="0"/>
              <a:t>李允立</a:t>
            </a:r>
            <a:r>
              <a:rPr lang="en-US" altLang="zh-TW" sz="2000" dirty="0"/>
              <a:t>)</a:t>
            </a:r>
          </a:p>
          <a:p>
            <a:pPr marL="0" indent="0">
              <a:buNone/>
            </a:pPr>
            <a:r>
              <a:rPr lang="en-US" altLang="zh-TW" dirty="0"/>
              <a:t>     can possibly provide a display of </a:t>
            </a:r>
            <a:r>
              <a:rPr lang="en-US" altLang="zh-TW" dirty="0">
                <a:latin typeface="Times New Roman" panose="02020603050405020304" pitchFamily="18" charset="0"/>
                <a:cs typeface="Times New Roman" panose="02020603050405020304" pitchFamily="18" charset="0"/>
              </a:rPr>
              <a:t>resolution 10Kx10K in a few years.</a:t>
            </a:r>
            <a:endParaRPr lang="en-US" altLang="zh-TW" dirty="0"/>
          </a:p>
          <a:p>
            <a:r>
              <a:rPr lang="es-ES" altLang="zh-TW" i="1" dirty="0"/>
              <a:t> Semiconductor components for laser diodes (LD) , more density, brighter, and 85% efficiency in energy consumption.</a:t>
            </a:r>
          </a:p>
          <a:p>
            <a:pPr marL="0" indent="0">
              <a:buNone/>
            </a:pPr>
            <a:r>
              <a:rPr lang="es-ES" altLang="zh-TW" i="1" dirty="0"/>
              <a:t>  (UV-LED)</a:t>
            </a:r>
            <a:endParaRPr lang="es-ES" altLang="zh-TW" dirty="0"/>
          </a:p>
          <a:p>
            <a:r>
              <a:rPr lang="es-ES" altLang="zh-TW" dirty="0"/>
              <a:t>LCD has a energy efficiency of </a:t>
            </a:r>
            <a:r>
              <a:rPr lang="es-ES" altLang="zh-TW" dirty="0">
                <a:solidFill>
                  <a:srgbClr val="FF0000"/>
                </a:solidFill>
              </a:rPr>
              <a:t>5% </a:t>
            </a:r>
            <a:r>
              <a:rPr lang="es-ES" altLang="zh-TW" dirty="0"/>
              <a:t>only, while OLED is about </a:t>
            </a:r>
            <a:r>
              <a:rPr lang="es-ES" altLang="zh-TW" dirty="0">
                <a:solidFill>
                  <a:srgbClr val="FF0000"/>
                </a:solidFill>
              </a:rPr>
              <a:t>35%.</a:t>
            </a:r>
            <a:endParaRPr lang="en-US" altLang="zh-TW" dirty="0">
              <a:solidFill>
                <a:srgbClr val="FF0000"/>
              </a:solidFill>
            </a:endParaRPr>
          </a:p>
          <a:p>
            <a:endParaRPr lang="zh-TW" altLang="en-US" dirty="0"/>
          </a:p>
        </p:txBody>
      </p:sp>
    </p:spTree>
    <p:extLst>
      <p:ext uri="{BB962C8B-B14F-4D97-AF65-F5344CB8AC3E}">
        <p14:creationId xmlns:p14="http://schemas.microsoft.com/office/powerpoint/2010/main" val="734536423"/>
      </p:ext>
    </p:extLst>
  </p:cSld>
  <p:clrMapOvr>
    <a:masterClrMapping/>
  </p:clrMapOvr>
  <p:transition spd="slow">
    <p:randomBar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Estimation in SDC 2014</a:t>
            </a:r>
            <a:endParaRPr lang="zh-TW" altLang="en-US" dirty="0"/>
          </a:p>
        </p:txBody>
      </p:sp>
      <p:pic>
        <p:nvPicPr>
          <p:cNvPr id="15" name="內容版面配置區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427" y="1515366"/>
            <a:ext cx="8594839" cy="4577930"/>
          </a:xfrm>
        </p:spPr>
      </p:pic>
      <mc:AlternateContent xmlns:mc="http://schemas.openxmlformats.org/markup-compatibility/2006" xmlns:p14="http://schemas.microsoft.com/office/powerpoint/2010/main">
        <mc:Choice Requires="p14">
          <p:contentPart p14:bwMode="auto" r:id="rId3">
            <p14:nvContentPartPr>
              <p14:cNvPr id="5" name="筆跡 4"/>
              <p14:cNvContentPartPr/>
              <p14:nvPr/>
            </p14:nvContentPartPr>
            <p14:xfrm>
              <a:off x="2453050" y="740403"/>
              <a:ext cx="18360" cy="42840"/>
            </p14:xfrm>
          </p:contentPart>
        </mc:Choice>
        <mc:Fallback xmlns="">
          <p:pic>
            <p:nvPicPr>
              <p:cNvPr id="5" name="筆跡 4"/>
              <p:cNvPicPr/>
              <p:nvPr/>
            </p:nvPicPr>
            <p:blipFill>
              <a:blip r:embed="rId4"/>
              <a:stretch>
                <a:fillRect/>
              </a:stretch>
            </p:blipFill>
            <p:spPr>
              <a:xfrm>
                <a:off x="2450578" y="737904"/>
                <a:ext cx="22597" cy="4712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筆跡 7"/>
              <p14:cNvContentPartPr/>
              <p14:nvPr/>
            </p14:nvContentPartPr>
            <p14:xfrm>
              <a:off x="909370" y="1888803"/>
              <a:ext cx="275760" cy="33840"/>
            </p14:xfrm>
          </p:contentPart>
        </mc:Choice>
        <mc:Fallback xmlns="">
          <p:pic>
            <p:nvPicPr>
              <p:cNvPr id="8" name="筆跡 7"/>
              <p:cNvPicPr/>
              <p:nvPr/>
            </p:nvPicPr>
            <p:blipFill>
              <a:blip r:embed="rId6"/>
              <a:stretch>
                <a:fillRect/>
              </a:stretch>
            </p:blipFill>
            <p:spPr>
              <a:xfrm>
                <a:off x="907572" y="1886688"/>
                <a:ext cx="279355" cy="3686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p14:cNvContentPartPr/>
              <p14:nvPr/>
            </p14:nvContentPartPr>
            <p14:xfrm>
              <a:off x="3945970" y="709443"/>
              <a:ext cx="648000" cy="132840"/>
            </p14:xfrm>
          </p:contentPart>
        </mc:Choice>
        <mc:Fallback xmlns="">
          <p:pic>
            <p:nvPicPr>
              <p:cNvPr id="9" name="筆跡 8"/>
              <p:cNvPicPr/>
              <p:nvPr/>
            </p:nvPicPr>
            <p:blipFill>
              <a:blip r:embed="rId8"/>
              <a:stretch>
                <a:fillRect/>
              </a:stretch>
            </p:blipFill>
            <p:spPr>
              <a:xfrm>
                <a:off x="3943451" y="706930"/>
                <a:ext cx="651958" cy="13714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p14:cNvContentPartPr/>
              <p14:nvPr/>
            </p14:nvContentPartPr>
            <p14:xfrm>
              <a:off x="6403690" y="960723"/>
              <a:ext cx="1800" cy="1800"/>
            </p14:xfrm>
          </p:contentPart>
        </mc:Choice>
        <mc:Fallback xmlns="">
          <p:pic>
            <p:nvPicPr>
              <p:cNvPr id="13" name="筆跡 12"/>
              <p:cNvPicPr/>
              <p:nvPr/>
            </p:nvPicPr>
            <p:blipFill>
              <a:blip r:embed="rId10"/>
              <a:stretch>
                <a:fillRect/>
              </a:stretch>
            </p:blipFill>
            <p:spPr>
              <a:xfrm>
                <a:off x="6403199" y="960232"/>
                <a:ext cx="2782" cy="2782"/>
              </a:xfrm>
              <a:prstGeom prst="rect">
                <a:avLst/>
              </a:prstGeom>
            </p:spPr>
          </p:pic>
        </mc:Fallback>
      </mc:AlternateContent>
    </p:spTree>
    <p:extLst>
      <p:ext uri="{BB962C8B-B14F-4D97-AF65-F5344CB8AC3E}">
        <p14:creationId xmlns:p14="http://schemas.microsoft.com/office/powerpoint/2010/main" val="2474485669"/>
      </p:ext>
    </p:extLst>
  </p:cSld>
  <p:clrMapOvr>
    <a:masterClrMapping/>
  </p:clrMapOvr>
  <p:transition spd="slow">
    <p:randomBar dir="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END</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latin typeface="標楷體" panose="03000509000000000000" pitchFamily="65" charset="-120"/>
                <a:ea typeface="標楷體" panose="03000509000000000000" pitchFamily="65" charset="-120"/>
              </a:rPr>
              <a:t>More to see: </a:t>
            </a:r>
            <a:endParaRPr lang="en-US" altLang="zh-TW" dirty="0">
              <a:latin typeface="標楷體" panose="03000509000000000000" pitchFamily="65" charset="-120"/>
              <a:ea typeface="標楷體" panose="03000509000000000000" pitchFamily="65" charset="-120"/>
            </a:endParaRPr>
          </a:p>
          <a:p>
            <a:pPr marL="0" indent="0">
              <a:buNone/>
            </a:pPr>
            <a:r>
              <a:rPr lang="en-US" altLang="zh-TW" dirty="0">
                <a:latin typeface="標楷體" panose="03000509000000000000" pitchFamily="65" charset="-120"/>
                <a:ea typeface="標楷體" panose="03000509000000000000" pitchFamily="65" charset="-120"/>
              </a:rPr>
              <a:t>        </a:t>
            </a:r>
            <a:endParaRPr lang="en-US" altLang="zh-TW" dirty="0"/>
          </a:p>
          <a:p>
            <a:r>
              <a:rPr lang="en-US" altLang="zh-TW" dirty="0" err="1" smtClean="0">
                <a:hlinkClick r:id="rId2"/>
              </a:rPr>
              <a:t>Docomo</a:t>
            </a:r>
            <a:r>
              <a:rPr lang="en-US" altLang="zh-TW" dirty="0" smtClean="0">
                <a:hlinkClick r:id="rId2"/>
              </a:rPr>
              <a:t> </a:t>
            </a:r>
            <a:r>
              <a:rPr lang="en-US" altLang="zh-TW" dirty="0">
                <a:hlinkClick r:id="rId2"/>
              </a:rPr>
              <a:t>Vision 2020</a:t>
            </a:r>
            <a:endParaRPr lang="en-US" altLang="zh-TW" dirty="0"/>
          </a:p>
          <a:p>
            <a:r>
              <a:rPr lang="en-US" altLang="zh-TW" dirty="0" err="1">
                <a:hlinkClick r:id="rId3"/>
              </a:rPr>
              <a:t>MicroSoft’s</a:t>
            </a:r>
            <a:r>
              <a:rPr lang="en-US" altLang="zh-TW" dirty="0">
                <a:hlinkClick r:id="rId3"/>
              </a:rPr>
              <a:t> Concept: Future Vision 2020</a:t>
            </a:r>
            <a:endParaRPr lang="en-US" altLang="zh-TW" dirty="0"/>
          </a:p>
          <a:p>
            <a:r>
              <a:rPr lang="en-US" altLang="zh-TW" dirty="0">
                <a:hlinkClick r:id="rId4"/>
              </a:rPr>
              <a:t>Samsung’s vision: display</a:t>
            </a:r>
            <a:endParaRPr lang="zh-TW" altLang="en-US" dirty="0"/>
          </a:p>
        </p:txBody>
      </p:sp>
    </p:spTree>
    <p:extLst>
      <p:ext uri="{BB962C8B-B14F-4D97-AF65-F5344CB8AC3E}">
        <p14:creationId xmlns:p14="http://schemas.microsoft.com/office/powerpoint/2010/main" val="2184364541"/>
      </p:ext>
    </p:extLst>
  </p:cSld>
  <p:clrMapOvr>
    <a:masterClrMapping/>
  </p:clrMapOvr>
  <p:transition spd="slow">
    <p:randomBar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END</a:t>
            </a:r>
            <a:endParaRPr lang="zh-TW" altLang="en-US"/>
          </a:p>
        </p:txBody>
      </p:sp>
      <p:sp>
        <p:nvSpPr>
          <p:cNvPr id="3" name="內容版面配置區 2"/>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504581179"/>
      </p:ext>
    </p:extLst>
  </p:cSld>
  <p:clrMapOvr>
    <a:masterClrMapping/>
  </p:clrMapOvr>
  <p:transition spd="slow">
    <p:randomBar dir="ver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image1.jpeg"/>
          <p:cNvPicPr>
            <a:picLocks noChangeAspect="1"/>
          </p:cNvPicPr>
          <p:nvPr/>
        </p:nvPicPr>
        <p:blipFill>
          <a:blip r:embed="rId3" cstate="print">
            <a:extLst/>
          </a:blip>
          <a:srcRect l="28309" t="344" r="12757" b="15874"/>
          <a:stretch>
            <a:fillRect/>
          </a:stretch>
        </p:blipFill>
        <p:spPr>
          <a:xfrm rot="10800000" flipH="1">
            <a:off x="-1" y="0"/>
            <a:ext cx="9153526" cy="6858001"/>
          </a:xfrm>
          <a:prstGeom prst="rect">
            <a:avLst/>
          </a:prstGeom>
          <a:ln w="12700">
            <a:miter lim="400000"/>
          </a:ln>
        </p:spPr>
      </p:pic>
      <p:sp>
        <p:nvSpPr>
          <p:cNvPr id="170" name="Shape 170"/>
          <p:cNvSpPr/>
          <p:nvPr/>
        </p:nvSpPr>
        <p:spPr>
          <a:xfrm>
            <a:off x="-16471" y="4229768"/>
            <a:ext cx="9153526" cy="2831434"/>
          </a:xfrm>
          <a:prstGeom prst="rect">
            <a:avLst/>
          </a:prstGeom>
          <a:solidFill>
            <a:srgbClr val="FFFFFF">
              <a:alpha val="50195"/>
            </a:srgbClr>
          </a:solidFill>
          <a:ln w="12700">
            <a:miter lim="400000"/>
          </a:ln>
        </p:spPr>
        <p:txBody>
          <a:bodyPr lIns="45719" rIns="45719" anchor="ctr"/>
          <a:lstStyle/>
          <a:p>
            <a:pPr algn="ctr">
              <a:defRPr>
                <a:solidFill>
                  <a:srgbClr val="FFFFFF"/>
                </a:solidFill>
              </a:defRPr>
            </a:pPr>
            <a:endParaRPr/>
          </a:p>
        </p:txBody>
      </p:sp>
      <p:pic>
        <p:nvPicPr>
          <p:cNvPr id="171" name="image2.png"/>
          <p:cNvPicPr>
            <a:picLocks noChangeAspect="1"/>
          </p:cNvPicPr>
          <p:nvPr/>
        </p:nvPicPr>
        <p:blipFill>
          <a:blip r:embed="rId4" cstate="print">
            <a:extLst/>
          </a:blip>
          <a:stretch>
            <a:fillRect/>
          </a:stretch>
        </p:blipFill>
        <p:spPr>
          <a:xfrm>
            <a:off x="2446146" y="891579"/>
            <a:ext cx="4261233" cy="1695922"/>
          </a:xfrm>
          <a:prstGeom prst="rect">
            <a:avLst/>
          </a:prstGeom>
          <a:ln w="12700">
            <a:miter lim="400000"/>
          </a:ln>
        </p:spPr>
      </p:pic>
      <p:sp>
        <p:nvSpPr>
          <p:cNvPr id="172" name="Shape 172"/>
          <p:cNvSpPr/>
          <p:nvPr/>
        </p:nvSpPr>
        <p:spPr>
          <a:xfrm>
            <a:off x="1434226" y="2477879"/>
            <a:ext cx="6275548" cy="10312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defRPr sz="3200"/>
            </a:pPr>
            <a:r>
              <a:t>A Stereoscopic Video See-Through</a:t>
            </a:r>
            <a:br/>
            <a:r>
              <a:t>Augmented Reality Microscope</a:t>
            </a:r>
          </a:p>
        </p:txBody>
      </p:sp>
      <p:sp>
        <p:nvSpPr>
          <p:cNvPr id="173" name="Shape 173"/>
          <p:cNvSpPr/>
          <p:nvPr/>
        </p:nvSpPr>
        <p:spPr>
          <a:xfrm>
            <a:off x="1565979" y="4451462"/>
            <a:ext cx="1559681"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lvl1pPr>
          </a:lstStyle>
          <a:p>
            <a:r>
              <a:t>Yu-Hsuan Huang</a:t>
            </a:r>
          </a:p>
        </p:txBody>
      </p:sp>
      <p:sp>
        <p:nvSpPr>
          <p:cNvPr id="174" name="Shape 174"/>
          <p:cNvSpPr/>
          <p:nvPr/>
        </p:nvSpPr>
        <p:spPr>
          <a:xfrm>
            <a:off x="3928983" y="4451462"/>
            <a:ext cx="1286034"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lvl1pPr>
          </a:lstStyle>
          <a:p>
            <a:r>
              <a:t>Tzu-Chieh Yu</a:t>
            </a:r>
          </a:p>
        </p:txBody>
      </p:sp>
      <p:sp>
        <p:nvSpPr>
          <p:cNvPr id="175" name="Shape 175"/>
          <p:cNvSpPr/>
          <p:nvPr/>
        </p:nvSpPr>
        <p:spPr>
          <a:xfrm>
            <a:off x="6018340" y="4451462"/>
            <a:ext cx="1393390"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lvl1pPr>
          </a:lstStyle>
          <a:p>
            <a:r>
              <a:t>Pei-Hsuan Tsai</a:t>
            </a:r>
          </a:p>
        </p:txBody>
      </p:sp>
      <p:sp>
        <p:nvSpPr>
          <p:cNvPr id="176" name="Shape 176"/>
          <p:cNvSpPr/>
          <p:nvPr/>
        </p:nvSpPr>
        <p:spPr>
          <a:xfrm>
            <a:off x="1633647" y="4806079"/>
            <a:ext cx="1424345"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lvl1pPr>
          </a:lstStyle>
          <a:p>
            <a:r>
              <a:t>Yu-Xiang Wang</a:t>
            </a:r>
          </a:p>
        </p:txBody>
      </p:sp>
      <p:sp>
        <p:nvSpPr>
          <p:cNvPr id="177" name="Shape 177"/>
          <p:cNvSpPr/>
          <p:nvPr/>
        </p:nvSpPr>
        <p:spPr>
          <a:xfrm>
            <a:off x="3797894" y="4806079"/>
            <a:ext cx="1406585"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lvl1pPr>
          </a:lstStyle>
          <a:p>
            <a:r>
              <a:t>Wan-Ling Yang</a:t>
            </a:r>
          </a:p>
        </p:txBody>
      </p:sp>
      <p:sp>
        <p:nvSpPr>
          <p:cNvPr id="178" name="Shape 178"/>
          <p:cNvSpPr/>
          <p:nvPr/>
        </p:nvSpPr>
        <p:spPr>
          <a:xfrm>
            <a:off x="5978653" y="4806079"/>
            <a:ext cx="2293254" cy="33855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lvl1pPr>
          </a:lstStyle>
          <a:p>
            <a:r>
              <a:rPr lang="zh-TW" altLang="en-US" dirty="0"/>
              <a:t>歐陽明</a:t>
            </a:r>
            <a:r>
              <a:rPr lang="en-US" altLang="zh-TW" dirty="0"/>
              <a:t>(</a:t>
            </a:r>
            <a:r>
              <a:rPr dirty="0"/>
              <a:t>Ming </a:t>
            </a:r>
            <a:r>
              <a:rPr dirty="0" err="1"/>
              <a:t>Ouhyoung</a:t>
            </a:r>
            <a:r>
              <a:rPr lang="en-US" altLang="zh-TW" dirty="0"/>
              <a:t>)</a:t>
            </a:r>
            <a:endParaRPr dirty="0"/>
          </a:p>
        </p:txBody>
      </p:sp>
      <p:sp>
        <p:nvSpPr>
          <p:cNvPr id="179" name="Shape 179"/>
          <p:cNvSpPr/>
          <p:nvPr/>
        </p:nvSpPr>
        <p:spPr>
          <a:xfrm>
            <a:off x="3310999" y="5295207"/>
            <a:ext cx="2522002" cy="3327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1600"/>
            </a:lvl1pPr>
          </a:lstStyle>
          <a:p>
            <a:r>
              <a:rPr dirty="0"/>
              <a:t>National Taiwan University</a:t>
            </a:r>
          </a:p>
        </p:txBody>
      </p:sp>
      <p:pic>
        <p:nvPicPr>
          <p:cNvPr id="181" name="image4.png"/>
          <p:cNvPicPr>
            <a:picLocks noChangeAspect="1"/>
          </p:cNvPicPr>
          <p:nvPr/>
        </p:nvPicPr>
        <p:blipFill>
          <a:blip r:embed="rId5" cstate="print">
            <a:extLst/>
          </a:blip>
          <a:stretch>
            <a:fillRect/>
          </a:stretch>
        </p:blipFill>
        <p:spPr>
          <a:xfrm>
            <a:off x="5376062" y="5889986"/>
            <a:ext cx="3463129" cy="914789"/>
          </a:xfrm>
          <a:prstGeom prst="rect">
            <a:avLst/>
          </a:prstGeom>
          <a:ln w="12700">
            <a:miter lim="400000"/>
          </a:ln>
        </p:spPr>
      </p:pic>
      <mc:AlternateContent xmlns:mc="http://schemas.openxmlformats.org/markup-compatibility/2006" xmlns:p14="http://schemas.microsoft.com/office/powerpoint/2010/main">
        <mc:Choice Requires="p14">
          <p:contentPart p14:bwMode="auto" r:id="rId6">
            <p14:nvContentPartPr>
              <p14:cNvPr id="4" name="筆跡 3"/>
              <p14:cNvContentPartPr/>
              <p14:nvPr/>
            </p14:nvContentPartPr>
            <p14:xfrm>
              <a:off x="-1109870" y="1343053"/>
              <a:ext cx="114480" cy="1170720"/>
            </p14:xfrm>
          </p:contentPart>
        </mc:Choice>
        <mc:Fallback xmlns="">
          <p:pic>
            <p:nvPicPr>
              <p:cNvPr id="4" name="筆跡 3"/>
              <p:cNvPicPr/>
              <p:nvPr/>
            </p:nvPicPr>
            <p:blipFill>
              <a:blip r:embed="rId7"/>
              <a:stretch>
                <a:fillRect/>
              </a:stretch>
            </p:blipFill>
            <p:spPr>
              <a:xfrm>
                <a:off x="-1111305" y="1341973"/>
                <a:ext cx="117710" cy="117323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筆跡 4"/>
              <p14:cNvContentPartPr/>
              <p14:nvPr/>
            </p14:nvContentPartPr>
            <p14:xfrm>
              <a:off x="-1293791" y="2002933"/>
              <a:ext cx="105480" cy="775440"/>
            </p14:xfrm>
          </p:contentPart>
        </mc:Choice>
        <mc:Fallback xmlns="">
          <p:pic>
            <p:nvPicPr>
              <p:cNvPr id="5" name="筆跡 4"/>
              <p:cNvPicPr/>
              <p:nvPr/>
            </p:nvPicPr>
            <p:blipFill>
              <a:blip r:embed="rId9"/>
              <a:stretch>
                <a:fillRect/>
              </a:stretch>
            </p:blipFill>
            <p:spPr>
              <a:xfrm>
                <a:off x="-1295585" y="2001854"/>
                <a:ext cx="108350" cy="777599"/>
              </a:xfrm>
              <a:prstGeom prst="rect">
                <a:avLst/>
              </a:prstGeom>
            </p:spPr>
          </p:pic>
        </mc:Fallback>
      </mc:AlternateContent>
    </p:spTree>
    <p:extLst>
      <p:ext uri="{BB962C8B-B14F-4D97-AF65-F5344CB8AC3E}">
        <p14:creationId xmlns:p14="http://schemas.microsoft.com/office/powerpoint/2010/main" val="305654083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71"/>
                                        </p:tgtEl>
                                        <p:attrNameLst>
                                          <p:attrName>style.visibility</p:attrName>
                                        </p:attrNameLst>
                                      </p:cBhvr>
                                      <p:to>
                                        <p:strVal val="visible"/>
                                      </p:to>
                                    </p:set>
                                    <p:animEffect transition="in" filter="wipe(left)">
                                      <p:cBhvr>
                                        <p:cTn id="7" dur="2500"/>
                                        <p:tgtEl>
                                          <p:spTgt spid="171"/>
                                        </p:tgtEl>
                                      </p:cBhvr>
                                    </p:animEffect>
                                  </p:childTnLst>
                                </p:cTn>
                              </p:par>
                            </p:childTnLst>
                          </p:cTn>
                        </p:par>
                        <p:par>
                          <p:cTn id="8" fill="hold">
                            <p:stCondLst>
                              <p:cond delay="2500"/>
                            </p:stCondLst>
                            <p:childTnLst>
                              <p:par>
                                <p:cTn id="9" presetID="23" presetClass="entr" presetSubtype="16" fill="hold" grpId="0" nodeType="afterEffect">
                                  <p:stCondLst>
                                    <p:cond delay="0"/>
                                  </p:stCondLst>
                                  <p:iterate>
                                    <p:tmAbs val="0"/>
                                  </p:iterate>
                                  <p:childTnLst>
                                    <p:set>
                                      <p:cBhvr>
                                        <p:cTn id="10" fill="hold"/>
                                        <p:tgtEl>
                                          <p:spTgt spid="172"/>
                                        </p:tgtEl>
                                        <p:attrNameLst>
                                          <p:attrName>style.visibility</p:attrName>
                                        </p:attrNameLst>
                                      </p:cBhvr>
                                      <p:to>
                                        <p:strVal val="visible"/>
                                      </p:to>
                                    </p:set>
                                    <p:anim calcmode="lin" valueType="num">
                                      <p:cBhvr>
                                        <p:cTn id="11" dur="1500" fill="hold"/>
                                        <p:tgtEl>
                                          <p:spTgt spid="172"/>
                                        </p:tgtEl>
                                        <p:attrNameLst>
                                          <p:attrName>ppt_w</p:attrName>
                                        </p:attrNameLst>
                                      </p:cBhvr>
                                      <p:tavLst>
                                        <p:tav tm="0">
                                          <p:val>
                                            <p:fltVal val="0"/>
                                          </p:val>
                                        </p:tav>
                                        <p:tav tm="100000">
                                          <p:val>
                                            <p:strVal val="#ppt_w"/>
                                          </p:val>
                                        </p:tav>
                                      </p:tavLst>
                                    </p:anim>
                                    <p:anim calcmode="lin" valueType="num">
                                      <p:cBhvr>
                                        <p:cTn id="12" dur="1500" fill="hold"/>
                                        <p:tgtEl>
                                          <p:spTgt spid="1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advAuto="0"/>
      <p:bldP spid="17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Google Street View, and 360 Video</a:t>
            </a:r>
            <a:endParaRPr lang="zh-TW" altLang="en-US" dirty="0"/>
          </a:p>
        </p:txBody>
      </p:sp>
      <p:sp>
        <p:nvSpPr>
          <p:cNvPr id="3" name="Content Placeholder 2"/>
          <p:cNvSpPr>
            <a:spLocks noGrp="1"/>
          </p:cNvSpPr>
          <p:nvPr>
            <p:ph idx="1"/>
          </p:nvPr>
        </p:nvSpPr>
        <p:spPr/>
        <p:txBody>
          <a:bodyPr>
            <a:normAutofit lnSpcReduction="10000"/>
          </a:bodyPr>
          <a:lstStyle/>
          <a:p>
            <a:pPr marL="0" lvl="0" indent="0" defTabSz="914400" eaLnBrk="0" fontAlgn="base" hangingPunct="0">
              <a:lnSpc>
                <a:spcPct val="100000"/>
              </a:lnSpc>
              <a:spcBef>
                <a:spcPct val="0"/>
              </a:spcBef>
              <a:spcAft>
                <a:spcPct val="0"/>
              </a:spcAft>
              <a:buNone/>
            </a:pPr>
            <a:endParaRPr lang="en-US" altLang="zh-TW" sz="2000" dirty="0" smtClean="0">
              <a:solidFill>
                <a:srgbClr val="000000"/>
              </a:solidFill>
              <a:latin typeface="Times New Roman" panose="02020603050405020304" pitchFamily="18" charset="0"/>
              <a:cs typeface="Times New Roman" panose="02020603050405020304" pitchFamily="18" charset="0"/>
            </a:endParaRPr>
          </a:p>
          <a:p>
            <a:pPr marL="0" lvl="0" indent="0" defTabSz="914400" eaLnBrk="0" fontAlgn="base" hangingPunct="0">
              <a:lnSpc>
                <a:spcPct val="100000"/>
              </a:lnSpc>
              <a:spcBef>
                <a:spcPct val="0"/>
              </a:spcBef>
              <a:spcAft>
                <a:spcPct val="0"/>
              </a:spcAft>
              <a:buNone/>
            </a:pPr>
            <a:r>
              <a:rPr lang="en-US" altLang="zh-TW" sz="2000" dirty="0" smtClean="0">
                <a:solidFill>
                  <a:srgbClr val="000000"/>
                </a:solidFill>
                <a:latin typeface="Times New Roman" panose="02020603050405020304" pitchFamily="18" charset="0"/>
                <a:cs typeface="Times New Roman" panose="02020603050405020304" pitchFamily="18" charset="0"/>
              </a:rPr>
              <a:t>Related technology (earlier stage development)</a:t>
            </a:r>
            <a:endParaRPr lang="en-US" altLang="zh-TW" sz="2000" dirty="0">
              <a:solidFill>
                <a:srgbClr val="000000"/>
              </a:solidFill>
              <a:latin typeface="Times New Roman" panose="02020603050405020304" pitchFamily="18" charset="0"/>
              <a:cs typeface="Times New Roman" panose="02020603050405020304" pitchFamily="18" charset="0"/>
            </a:endParaRPr>
          </a:p>
          <a:p>
            <a:pPr marL="0" lvl="0" indent="0" defTabSz="914400" eaLnBrk="0" fontAlgn="base" hangingPunct="0">
              <a:lnSpc>
                <a:spcPct val="100000"/>
              </a:lnSpc>
              <a:spcBef>
                <a:spcPct val="0"/>
              </a:spcBef>
              <a:spcAft>
                <a:spcPct val="0"/>
              </a:spcAft>
              <a:buNone/>
            </a:pPr>
            <a:r>
              <a:rPr lang="en-US" altLang="zh-TW" sz="2000" dirty="0" smtClean="0">
                <a:solidFill>
                  <a:srgbClr val="000000"/>
                </a:solidFill>
                <a:latin typeface="Times New Roman" panose="02020603050405020304" pitchFamily="18" charset="0"/>
                <a:cs typeface="Times New Roman" panose="02020603050405020304" pitchFamily="18" charset="0"/>
              </a:rPr>
              <a:t>1. Wen-</a:t>
            </a:r>
            <a:r>
              <a:rPr lang="en-US" altLang="zh-TW" sz="2000" dirty="0" err="1" smtClean="0">
                <a:solidFill>
                  <a:srgbClr val="000000"/>
                </a:solidFill>
                <a:latin typeface="Times New Roman" panose="02020603050405020304" pitchFamily="18" charset="0"/>
                <a:cs typeface="Times New Roman" panose="02020603050405020304" pitchFamily="18" charset="0"/>
              </a:rPr>
              <a:t>Kae</a:t>
            </a:r>
            <a:r>
              <a:rPr lang="en-US" altLang="zh-TW" sz="2000" dirty="0">
                <a:solidFill>
                  <a:srgbClr val="000000"/>
                </a:solidFill>
                <a:latin typeface="Times New Roman" panose="02020603050405020304" pitchFamily="18" charset="0"/>
                <a:cs typeface="Times New Roman" panose="02020603050405020304" pitchFamily="18" charset="0"/>
              </a:rPr>
              <a:t> </a:t>
            </a:r>
            <a:r>
              <a:rPr lang="en-US" altLang="zh-TW" sz="2000" dirty="0" err="1">
                <a:solidFill>
                  <a:srgbClr val="000000"/>
                </a:solidFill>
                <a:latin typeface="Times New Roman" panose="02020603050405020304" pitchFamily="18" charset="0"/>
                <a:cs typeface="Times New Roman" panose="02020603050405020304" pitchFamily="18" charset="0"/>
              </a:rPr>
              <a:t>Tsao</a:t>
            </a:r>
            <a:r>
              <a:rPr lang="en-US" altLang="zh-TW" sz="2000" dirty="0">
                <a:solidFill>
                  <a:srgbClr val="000000"/>
                </a:solidFill>
                <a:latin typeface="Times New Roman" panose="02020603050405020304" pitchFamily="18" charset="0"/>
                <a:cs typeface="Times New Roman" panose="02020603050405020304" pitchFamily="18" charset="0"/>
              </a:rPr>
              <a:t> and Ming Ouhyoung, "An Alternative Approach of Rendering High </a:t>
            </a:r>
            <a:r>
              <a:rPr lang="en-US" altLang="zh-TW" sz="2000" dirty="0" smtClean="0">
                <a:solidFill>
                  <a:srgbClr val="000000"/>
                </a:solidFill>
                <a:latin typeface="Times New Roman" panose="02020603050405020304" pitchFamily="18" charset="0"/>
                <a:cs typeface="Times New Roman" panose="02020603050405020304" pitchFamily="18" charset="0"/>
              </a:rPr>
              <a:t>Quality Images</a:t>
            </a:r>
            <a:r>
              <a:rPr lang="en-US" altLang="zh-TW" sz="2000" dirty="0">
                <a:solidFill>
                  <a:srgbClr val="000000"/>
                </a:solidFill>
                <a:latin typeface="Times New Roman" panose="02020603050405020304" pitchFamily="18" charset="0"/>
                <a:cs typeface="Times New Roman" panose="02020603050405020304" pitchFamily="18" charset="0"/>
              </a:rPr>
              <a:t> for Virtual Environments Using Scanned Images“, </a:t>
            </a:r>
            <a:r>
              <a:rPr lang="zh-TW" altLang="en-US" sz="2000" dirty="0">
                <a:solidFill>
                  <a:srgbClr val="000000"/>
                </a:solidFill>
                <a:latin typeface="Times New Roman" panose="02020603050405020304" pitchFamily="18" charset="0"/>
                <a:cs typeface="Times New Roman" panose="02020603050405020304" pitchFamily="18" charset="0"/>
              </a:rPr>
              <a:t> </a:t>
            </a:r>
            <a:r>
              <a:rPr lang="en-US" altLang="zh-TW" sz="2000" dirty="0">
                <a:solidFill>
                  <a:srgbClr val="000000"/>
                </a:solidFill>
                <a:latin typeface="Times New Roman" panose="02020603050405020304" pitchFamily="18" charset="0"/>
                <a:cs typeface="Times New Roman" panose="02020603050405020304" pitchFamily="18" charset="0"/>
              </a:rPr>
              <a:t>Proc. of RAMS'95 (</a:t>
            </a:r>
            <a:r>
              <a:rPr lang="en-US" altLang="zh-TW" sz="2000" dirty="0" err="1">
                <a:solidFill>
                  <a:srgbClr val="000000"/>
                </a:solidFill>
                <a:latin typeface="Times New Roman" panose="02020603050405020304" pitchFamily="18" charset="0"/>
                <a:cs typeface="Times New Roman" panose="02020603050405020304" pitchFamily="18" charset="0"/>
              </a:rPr>
              <a:t>Realtime</a:t>
            </a:r>
            <a:r>
              <a:rPr lang="en-US" altLang="zh-TW" sz="2000" dirty="0">
                <a:solidFill>
                  <a:srgbClr val="000000"/>
                </a:solidFill>
                <a:latin typeface="Times New Roman" panose="02020603050405020304" pitchFamily="18" charset="0"/>
                <a:cs typeface="Times New Roman" panose="02020603050405020304" pitchFamily="18" charset="0"/>
              </a:rPr>
              <a:t> and Multimedia Systems'95), pp. 71-78, Taipei, July 1995.</a:t>
            </a:r>
          </a:p>
          <a:p>
            <a:endParaRPr lang="en-US" altLang="zh-TW" dirty="0" smtClean="0"/>
          </a:p>
          <a:p>
            <a:endParaRPr lang="en-US" altLang="zh-TW" dirty="0"/>
          </a:p>
          <a:p>
            <a:pPr marL="0" lvl="0" indent="0">
              <a:buNone/>
            </a:pPr>
            <a:r>
              <a:rPr lang="en-US" altLang="zh-TW" sz="2000" dirty="0" smtClean="0"/>
              <a:t>2. Ding-Yuen </a:t>
            </a:r>
            <a:r>
              <a:rPr lang="en-US" altLang="zh-TW" sz="2000" dirty="0"/>
              <a:t>Chen, Ming Ouhyoung, </a:t>
            </a:r>
            <a:r>
              <a:rPr lang="en-US" altLang="zh-TW" sz="2000" dirty="0" smtClean="0"/>
              <a:t>“</a:t>
            </a:r>
            <a:r>
              <a:rPr lang="en-US" altLang="zh-TW" sz="2000" dirty="0" err="1" smtClean="0"/>
              <a:t>VideoVR</a:t>
            </a:r>
            <a:r>
              <a:rPr lang="en-US" altLang="zh-TW" sz="2000" dirty="0"/>
              <a:t>: A real-time system for automatically constructing panoramic images from video </a:t>
            </a:r>
            <a:r>
              <a:rPr lang="en-US" altLang="zh-TW" sz="2000" dirty="0" smtClean="0"/>
              <a:t>clips”, </a:t>
            </a:r>
            <a:r>
              <a:rPr lang="en-US" altLang="zh-TW" sz="2000" dirty="0"/>
              <a:t>pp. 140-143, Proc. IFIP 1998 Workshop on Modelling and Motion Capture Techniques for Virtual Environments (CAPTECH98), Geneva, </a:t>
            </a:r>
            <a:r>
              <a:rPr lang="en-US" altLang="zh-TW" sz="2000" dirty="0" err="1"/>
              <a:t>Switzland</a:t>
            </a:r>
            <a:r>
              <a:rPr lang="en-US" altLang="zh-TW" sz="2000" dirty="0"/>
              <a:t>, Nov. 1998</a:t>
            </a:r>
            <a:r>
              <a:rPr lang="en-US" altLang="zh-TW" sz="2000" dirty="0" smtClean="0"/>
              <a:t>.</a:t>
            </a:r>
            <a:r>
              <a:rPr lang="zh-TW" altLang="en-US" sz="2000" dirty="0" smtClean="0"/>
              <a:t>  </a:t>
            </a:r>
            <a:endParaRPr lang="en-US" altLang="zh-TW" sz="2000" dirty="0" smtClean="0"/>
          </a:p>
          <a:p>
            <a:pPr marL="0" lvl="0" indent="0">
              <a:buNone/>
            </a:pPr>
            <a:r>
              <a:rPr lang="zh-TW" altLang="en-US" sz="2000" dirty="0">
                <a:solidFill>
                  <a:srgbClr val="000000"/>
                </a:solidFill>
                <a:latin typeface="Times New Roman" panose="02020603050405020304" pitchFamily="18" charset="0"/>
                <a:cs typeface="Times New Roman" panose="02020603050405020304" pitchFamily="18" charset="0"/>
              </a:rPr>
              <a:t> </a:t>
            </a:r>
            <a:r>
              <a:rPr lang="zh-TW" altLang="en-US" sz="2000" dirty="0" smtClean="0">
                <a:solidFill>
                  <a:srgbClr val="000000"/>
                </a:solidFill>
                <a:latin typeface="Times New Roman" panose="02020603050405020304" pitchFamily="18" charset="0"/>
                <a:cs typeface="Times New Roman" panose="02020603050405020304" pitchFamily="18" charset="0"/>
              </a:rPr>
              <a:t>  </a:t>
            </a:r>
            <a:r>
              <a:rPr lang="en-US" altLang="zh-TW" sz="2000" dirty="0" smtClean="0">
                <a:solidFill>
                  <a:srgbClr val="000000"/>
                </a:solidFill>
                <a:latin typeface="Times New Roman" panose="02020603050405020304" pitchFamily="18" charset="0"/>
                <a:cs typeface="Times New Roman" panose="02020603050405020304" pitchFamily="18" charset="0"/>
              </a:rPr>
              <a:t>360 video:      </a:t>
            </a:r>
            <a:r>
              <a:rPr lang="en-US" altLang="zh-TW" sz="2000" dirty="0" smtClean="0">
                <a:solidFill>
                  <a:srgbClr val="000000"/>
                </a:solidFill>
                <a:latin typeface="Times New Roman" panose="02020603050405020304" pitchFamily="18" charset="0"/>
                <a:cs typeface="Times New Roman" panose="02020603050405020304" pitchFamily="18" charset="0"/>
                <a:hlinkClick r:id="rId2"/>
              </a:rPr>
              <a:t>video demo     </a:t>
            </a:r>
            <a:r>
              <a:rPr lang="en-US" altLang="zh-TW" sz="2000" dirty="0" smtClean="0">
                <a:solidFill>
                  <a:srgbClr val="000000"/>
                </a:solidFill>
                <a:latin typeface="Times New Roman" panose="02020603050405020304" pitchFamily="18" charset="0"/>
                <a:cs typeface="Times New Roman" panose="02020603050405020304" pitchFamily="18" charset="0"/>
              </a:rPr>
              <a:t>New York Marathon 2016</a:t>
            </a:r>
            <a:endParaRPr lang="en-US" altLang="zh-TW" sz="2000" dirty="0">
              <a:solidFill>
                <a:srgbClr val="000000"/>
              </a:solidFill>
              <a:latin typeface="Times New Roman" panose="02020603050405020304" pitchFamily="18" charset="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21442702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VR in Taiwan (</a:t>
            </a:r>
            <a:r>
              <a:rPr lang="en-US" altLang="zh-TW" dirty="0" smtClean="0"/>
              <a:t>Academic):  </a:t>
            </a:r>
            <a:r>
              <a:rPr lang="en-US" altLang="zh-TW" dirty="0"/>
              <a:t/>
            </a:r>
            <a:br>
              <a:rPr lang="en-US" altLang="zh-TW" dirty="0"/>
            </a:br>
            <a:r>
              <a:rPr lang="en-US" altLang="zh-TW" dirty="0"/>
              <a:t>       </a:t>
            </a:r>
            <a:r>
              <a:rPr lang="en-US" altLang="zh-TW" dirty="0" smtClean="0"/>
              <a:t>present </a:t>
            </a:r>
            <a:r>
              <a:rPr lang="en-US" altLang="zh-TW" dirty="0"/>
              <a:t>projects of Ming Ouhyoung</a:t>
            </a:r>
            <a:endParaRPr lang="zh-TW" altLang="en-US" dirty="0"/>
          </a:p>
        </p:txBody>
      </p:sp>
      <p:sp>
        <p:nvSpPr>
          <p:cNvPr id="3" name="Content Placeholder 2"/>
          <p:cNvSpPr>
            <a:spLocks noGrp="1"/>
          </p:cNvSpPr>
          <p:nvPr>
            <p:ph idx="1"/>
          </p:nvPr>
        </p:nvSpPr>
        <p:spPr/>
        <p:txBody>
          <a:bodyPr>
            <a:normAutofit fontScale="92500" lnSpcReduction="20000"/>
          </a:bodyPr>
          <a:lstStyle/>
          <a:p>
            <a:r>
              <a:rPr lang="en-US" altLang="zh-TW" dirty="0" smtClean="0"/>
              <a:t>SCOPE+:   (UIST 2015 Best Demo</a:t>
            </a:r>
            <a:r>
              <a:rPr lang="zh-TW" altLang="en-US" dirty="0" smtClean="0"/>
              <a:t> </a:t>
            </a:r>
            <a:r>
              <a:rPr lang="en-US" altLang="zh-TW" smtClean="0"/>
              <a:t>Award</a:t>
            </a:r>
            <a:r>
              <a:rPr lang="en-US" altLang="zh-TW"/>
              <a:t>) Scope+ : A Stereoscopic Video See-Through Augmented Reality Microscope </a:t>
            </a:r>
            <a:endParaRPr lang="en-US" altLang="zh-TW" dirty="0" smtClean="0"/>
          </a:p>
          <a:p>
            <a:pPr marL="0" indent="0">
              <a:buNone/>
            </a:pPr>
            <a:r>
              <a:rPr lang="en-US" altLang="zh-TW" dirty="0" smtClean="0"/>
              <a:t>     </a:t>
            </a:r>
            <a:r>
              <a:rPr lang="en-US" altLang="zh-TW" dirty="0" smtClean="0">
                <a:hlinkClick r:id="rId2" action="ppaction://hlinkfile"/>
              </a:rPr>
              <a:t>video demo:</a:t>
            </a:r>
            <a:endParaRPr lang="en-US" altLang="zh-TW" dirty="0" smtClean="0"/>
          </a:p>
          <a:p>
            <a:pPr marL="0" indent="0">
              <a:buNone/>
            </a:pPr>
            <a:r>
              <a:rPr lang="en-US" altLang="zh-TW" dirty="0"/>
              <a:t> </a:t>
            </a:r>
            <a:r>
              <a:rPr lang="en-US" altLang="zh-TW" dirty="0" smtClean="0"/>
              <a:t>    </a:t>
            </a:r>
            <a:r>
              <a:rPr lang="en-US" altLang="zh-TW" dirty="0" smtClean="0">
                <a:hlinkClick r:id="rId3" action="ppaction://hlinkfile"/>
              </a:rPr>
              <a:t>video demo </a:t>
            </a:r>
            <a:r>
              <a:rPr lang="en-US" altLang="zh-TW" dirty="0" smtClean="0"/>
              <a:t>(circuit board short demo):</a:t>
            </a:r>
            <a:endParaRPr lang="en-US" altLang="zh-TW" dirty="0"/>
          </a:p>
          <a:p>
            <a:endParaRPr lang="en-US" altLang="zh-TW" dirty="0" smtClean="0"/>
          </a:p>
          <a:p>
            <a:r>
              <a:rPr lang="en-US" altLang="zh-TW" dirty="0" err="1" smtClean="0"/>
              <a:t>catAR</a:t>
            </a:r>
            <a:r>
              <a:rPr lang="en-US" altLang="zh-TW" dirty="0" smtClean="0"/>
              <a:t>        (</a:t>
            </a:r>
            <a:r>
              <a:rPr lang="en-US" altLang="zh-TW" dirty="0" err="1" smtClean="0"/>
              <a:t>Siggraph</a:t>
            </a:r>
            <a:r>
              <a:rPr lang="en-US" altLang="zh-TW" dirty="0" smtClean="0"/>
              <a:t> Asia 2016, VR Showcase)</a:t>
            </a:r>
          </a:p>
          <a:p>
            <a:pPr marL="0" indent="0">
              <a:buNone/>
            </a:pPr>
            <a:r>
              <a:rPr lang="en-US" altLang="zh-TW" dirty="0" smtClean="0">
                <a:hlinkClick r:id="rId4" action="ppaction://hlinkfile"/>
              </a:rPr>
              <a:t>     video demo</a:t>
            </a:r>
            <a:r>
              <a:rPr lang="en-US" altLang="zh-TW" dirty="0" smtClean="0">
                <a:hlinkClick r:id="rId5" action="ppaction://hlinkfile"/>
              </a:rPr>
              <a:t>: </a:t>
            </a:r>
            <a:endParaRPr lang="en-US" altLang="zh-TW" dirty="0" smtClean="0"/>
          </a:p>
          <a:p>
            <a:pPr marL="0" indent="0">
              <a:buNone/>
            </a:pPr>
            <a:r>
              <a:rPr lang="en-US" altLang="zh-TW" dirty="0"/>
              <a:t> </a:t>
            </a:r>
            <a:r>
              <a:rPr lang="en-US" altLang="zh-TW" dirty="0" smtClean="0"/>
              <a:t>     A </a:t>
            </a:r>
            <a:r>
              <a:rPr lang="en-US" altLang="zh-TW" dirty="0"/>
              <a:t>Novel Dexterous Instrument Tracking System for Augmented Reality Cataract Surgery Training System</a:t>
            </a:r>
          </a:p>
          <a:p>
            <a:pPr marL="0" indent="0">
              <a:buNone/>
            </a:pPr>
            <a:endParaRPr lang="en-US" altLang="zh-TW" dirty="0"/>
          </a:p>
          <a:p>
            <a:pPr marL="0" indent="0">
              <a:buNone/>
            </a:pPr>
            <a:r>
              <a:rPr lang="en-US" altLang="zh-TW" dirty="0" smtClean="0"/>
              <a:t>					</a:t>
            </a:r>
          </a:p>
          <a:p>
            <a:pPr marL="0" indent="0">
              <a:buNone/>
            </a:pPr>
            <a:r>
              <a:rPr lang="en-US" altLang="zh-TW" dirty="0" smtClean="0"/>
              <a:t>Talking Head:      early stage (2004):   </a:t>
            </a:r>
            <a:r>
              <a:rPr lang="en-US" altLang="zh-TW" dirty="0" smtClean="0">
                <a:hlinkClick r:id="rId6" action="ppaction://hlinkfile"/>
              </a:rPr>
              <a:t>video demo:</a:t>
            </a:r>
            <a:r>
              <a:rPr lang="en-US" altLang="zh-TW" dirty="0" smtClean="0"/>
              <a:t>      </a:t>
            </a:r>
            <a:r>
              <a:rPr lang="en-US" altLang="zh-TW" dirty="0" smtClean="0">
                <a:hlinkClick r:id="rId7" action="ppaction://hlinkfile"/>
              </a:rPr>
              <a:t>tracking demo:</a:t>
            </a:r>
            <a:endParaRPr lang="en-US" altLang="zh-TW" dirty="0" smtClean="0"/>
          </a:p>
          <a:p>
            <a:pPr marL="0" indent="0">
              <a:buNone/>
            </a:pPr>
            <a:r>
              <a:rPr lang="en-US" altLang="zh-TW" dirty="0"/>
              <a:t> </a:t>
            </a:r>
            <a:r>
              <a:rPr lang="en-US" altLang="zh-TW" dirty="0" smtClean="0"/>
              <a:t>  Emily project (with Alex Wan-</a:t>
            </a:r>
            <a:r>
              <a:rPr lang="en-US" altLang="zh-TW" dirty="0"/>
              <a:t>J</a:t>
            </a:r>
            <a:r>
              <a:rPr lang="en-US" altLang="zh-TW" dirty="0" smtClean="0"/>
              <a:t>un Ma, Paul </a:t>
            </a:r>
            <a:r>
              <a:rPr lang="en-US" altLang="zh-TW" dirty="0" err="1" smtClean="0"/>
              <a:t>Debevec</a:t>
            </a:r>
            <a:r>
              <a:rPr lang="en-US" altLang="zh-TW" dirty="0" smtClean="0"/>
              <a:t>)</a:t>
            </a:r>
          </a:p>
          <a:p>
            <a:pPr marL="0" indent="0">
              <a:buNone/>
            </a:pPr>
            <a:r>
              <a:rPr lang="en-US" altLang="zh-TW" dirty="0"/>
              <a:t> </a:t>
            </a:r>
            <a:r>
              <a:rPr lang="en-US" altLang="zh-TW" dirty="0" smtClean="0"/>
              <a:t>     </a:t>
            </a:r>
            <a:r>
              <a:rPr lang="en-US" altLang="zh-TW" dirty="0" smtClean="0">
                <a:hlinkClick r:id="rId8" action="ppaction://hlinkfile"/>
              </a:rPr>
              <a:t>video demo: </a:t>
            </a:r>
            <a:r>
              <a:rPr lang="en-US" altLang="zh-TW" dirty="0" smtClean="0"/>
              <a:t>   </a:t>
            </a:r>
            <a:r>
              <a:rPr lang="en-US" altLang="zh-TW" dirty="0" err="1" smtClean="0"/>
              <a:t>Siggraph</a:t>
            </a:r>
            <a:r>
              <a:rPr lang="en-US" altLang="zh-TW" dirty="0" smtClean="0"/>
              <a:t> Asia 2008 (ACM TOG)       </a:t>
            </a:r>
            <a:endParaRPr lang="zh-TW" altLang="en-US" dirty="0"/>
          </a:p>
        </p:txBody>
      </p:sp>
    </p:spTree>
    <p:extLst>
      <p:ext uri="{BB962C8B-B14F-4D97-AF65-F5344CB8AC3E}">
        <p14:creationId xmlns:p14="http://schemas.microsoft.com/office/powerpoint/2010/main" val="21706574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VR in Taiwan (</a:t>
            </a:r>
            <a:r>
              <a:rPr lang="en-US" altLang="zh-TW" dirty="0" smtClean="0"/>
              <a:t>Academic):  </a:t>
            </a:r>
            <a:r>
              <a:rPr lang="en-US" altLang="zh-TW" dirty="0"/>
              <a:t/>
            </a:r>
            <a:br>
              <a:rPr lang="en-US" altLang="zh-TW" dirty="0"/>
            </a:br>
            <a:r>
              <a:rPr lang="en-US" altLang="zh-TW" dirty="0"/>
              <a:t>        </a:t>
            </a:r>
            <a:r>
              <a:rPr lang="en-US" altLang="zh-TW" dirty="0" smtClean="0"/>
              <a:t> projects </a:t>
            </a:r>
            <a:r>
              <a:rPr lang="en-US" altLang="zh-TW" dirty="0"/>
              <a:t>of Ming Ouhyoung</a:t>
            </a:r>
            <a:endParaRPr lang="zh-TW" altLang="en-US" dirty="0"/>
          </a:p>
        </p:txBody>
      </p:sp>
      <p:sp>
        <p:nvSpPr>
          <p:cNvPr id="3" name="Content Placeholder 2"/>
          <p:cNvSpPr>
            <a:spLocks noGrp="1"/>
          </p:cNvSpPr>
          <p:nvPr>
            <p:ph idx="1"/>
          </p:nvPr>
        </p:nvSpPr>
        <p:spPr/>
        <p:txBody>
          <a:bodyPr/>
          <a:lstStyle/>
          <a:p>
            <a:r>
              <a:rPr lang="en-US" altLang="zh-TW" dirty="0" smtClean="0"/>
              <a:t>3D DDR  (Dance </a:t>
            </a:r>
            <a:r>
              <a:rPr lang="en-US" altLang="zh-TW" dirty="0" err="1" smtClean="0"/>
              <a:t>Dance</a:t>
            </a:r>
            <a:r>
              <a:rPr lang="en-US" altLang="zh-TW" dirty="0" smtClean="0"/>
              <a:t> Revolution), </a:t>
            </a:r>
            <a:r>
              <a:rPr lang="en-US" altLang="zh-TW" dirty="0" err="1" smtClean="0"/>
              <a:t>Siggraph</a:t>
            </a:r>
            <a:r>
              <a:rPr lang="en-US" altLang="zh-TW" dirty="0" smtClean="0"/>
              <a:t> 2006 Emerging Tech</a:t>
            </a:r>
          </a:p>
          <a:p>
            <a:pPr marL="0" indent="0">
              <a:buNone/>
            </a:pPr>
            <a:r>
              <a:rPr lang="en-US" altLang="zh-TW" dirty="0"/>
              <a:t> </a:t>
            </a:r>
            <a:r>
              <a:rPr lang="en-US" altLang="zh-TW" dirty="0" smtClean="0"/>
              <a:t>   </a:t>
            </a:r>
            <a:r>
              <a:rPr lang="en-US" altLang="zh-TW" dirty="0" smtClean="0">
                <a:hlinkClick r:id="rId2" action="ppaction://hlinkfile"/>
              </a:rPr>
              <a:t>video demo: </a:t>
            </a:r>
            <a:endParaRPr lang="en-US" altLang="zh-TW" dirty="0" smtClean="0"/>
          </a:p>
          <a:p>
            <a:pPr marL="0" indent="0">
              <a:buNone/>
            </a:pPr>
            <a:endParaRPr lang="en-US" altLang="zh-TW" dirty="0"/>
          </a:p>
          <a:p>
            <a:pPr marL="0" indent="0">
              <a:buNone/>
            </a:pPr>
            <a:r>
              <a:rPr lang="en-US" altLang="zh-TW" dirty="0" smtClean="0"/>
              <a:t>Related to Microsoft Kinect development</a:t>
            </a:r>
            <a:endParaRPr lang="zh-TW" altLang="en-US" dirty="0"/>
          </a:p>
        </p:txBody>
      </p:sp>
    </p:spTree>
    <p:extLst>
      <p:ext uri="{BB962C8B-B14F-4D97-AF65-F5344CB8AC3E}">
        <p14:creationId xmlns:p14="http://schemas.microsoft.com/office/powerpoint/2010/main" val="3608230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VR in Taiwan (</a:t>
            </a:r>
            <a:r>
              <a:rPr lang="en-US" altLang="zh-TW" dirty="0" smtClean="0"/>
              <a:t>Academic):  </a:t>
            </a:r>
            <a:r>
              <a:rPr lang="en-US" altLang="zh-TW" dirty="0"/>
              <a:t>past and present</a:t>
            </a:r>
            <a:br>
              <a:rPr lang="en-US" altLang="zh-TW" dirty="0"/>
            </a:br>
            <a:r>
              <a:rPr lang="en-US" altLang="zh-TW" dirty="0"/>
              <a:t>       </a:t>
            </a:r>
            <a:r>
              <a:rPr lang="en-US" altLang="zh-TW" dirty="0" smtClean="0"/>
              <a:t>current </a:t>
            </a:r>
            <a:r>
              <a:rPr lang="en-US" altLang="zh-TW" dirty="0"/>
              <a:t>projects of </a:t>
            </a:r>
            <a:r>
              <a:rPr lang="en-US" altLang="zh-TW" dirty="0" smtClean="0"/>
              <a:t>Yi-Ping Hung</a:t>
            </a:r>
            <a:endParaRPr lang="zh-TW" altLang="en-US" dirty="0"/>
          </a:p>
        </p:txBody>
      </p:sp>
      <p:sp>
        <p:nvSpPr>
          <p:cNvPr id="3" name="Content Placeholder 2"/>
          <p:cNvSpPr>
            <a:spLocks noGrp="1"/>
          </p:cNvSpPr>
          <p:nvPr>
            <p:ph idx="1"/>
          </p:nvPr>
        </p:nvSpPr>
        <p:spPr/>
        <p:txBody>
          <a:bodyPr/>
          <a:lstStyle/>
          <a:p>
            <a:r>
              <a:rPr lang="en-US" altLang="zh-TW" dirty="0" smtClean="0"/>
              <a:t>Dun-Huang Cave project:  (“Teleport”)</a:t>
            </a:r>
          </a:p>
          <a:p>
            <a:pPr marL="0" indent="0">
              <a:buNone/>
            </a:pPr>
            <a:r>
              <a:rPr lang="en-US" altLang="zh-TW" dirty="0" smtClean="0">
                <a:hlinkClick r:id="rId2" action="ppaction://hlinkfile"/>
              </a:rPr>
              <a:t>    video demo:  </a:t>
            </a:r>
            <a:r>
              <a:rPr lang="en-US" altLang="zh-TW" dirty="0" smtClean="0"/>
              <a:t>(with iPad, and with HTC Vive)</a:t>
            </a:r>
          </a:p>
          <a:p>
            <a:pPr marL="0" indent="0">
              <a:buNone/>
            </a:pPr>
            <a:r>
              <a:rPr lang="en-US" altLang="zh-TW" dirty="0"/>
              <a:t> </a:t>
            </a:r>
            <a:r>
              <a:rPr lang="en-US" altLang="zh-TW" dirty="0" smtClean="0"/>
              <a:t> </a:t>
            </a:r>
          </a:p>
          <a:p>
            <a:pPr marL="0" indent="0">
              <a:buNone/>
            </a:pPr>
            <a:endParaRPr lang="en-US" altLang="zh-TW" dirty="0"/>
          </a:p>
          <a:p>
            <a:pPr marL="0" indent="0">
              <a:buNone/>
            </a:pPr>
            <a:r>
              <a:rPr lang="en-US" altLang="zh-TW" dirty="0" smtClean="0"/>
              <a:t>ImTop project: Desktop (Stereo)</a:t>
            </a:r>
            <a:endParaRPr lang="en-US" altLang="zh-TW" dirty="0"/>
          </a:p>
          <a:p>
            <a:pPr marL="0" indent="0">
              <a:buNone/>
            </a:pPr>
            <a:r>
              <a:rPr lang="en-US" altLang="zh-TW" dirty="0" smtClean="0">
                <a:hlinkClick r:id="rId3" action="ppaction://hlinkfile"/>
              </a:rPr>
              <a:t>   video demo</a:t>
            </a:r>
            <a:r>
              <a:rPr lang="en-US" altLang="zh-TW" dirty="0" smtClean="0"/>
              <a:t>:</a:t>
            </a:r>
          </a:p>
          <a:p>
            <a:pPr marL="0" indent="0">
              <a:buNone/>
            </a:pPr>
            <a:r>
              <a:rPr lang="en-US" altLang="zh-TW" dirty="0" smtClean="0"/>
              <a:t> </a:t>
            </a:r>
            <a:endParaRPr lang="zh-TW" altLang="en-US" dirty="0"/>
          </a:p>
        </p:txBody>
      </p:sp>
    </p:spTree>
    <p:extLst>
      <p:ext uri="{BB962C8B-B14F-4D97-AF65-F5344CB8AC3E}">
        <p14:creationId xmlns:p14="http://schemas.microsoft.com/office/powerpoint/2010/main" val="77242436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1430</TotalTime>
  <Words>2373</Words>
  <Application>Microsoft Office PowerPoint</Application>
  <PresentationFormat>On-screen Show (4:3)</PresentationFormat>
  <Paragraphs>281</Paragraphs>
  <Slides>57</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6" baseType="lpstr">
      <vt:lpstr>Acer Foco</vt:lpstr>
      <vt:lpstr>新細明體</vt:lpstr>
      <vt:lpstr>標楷體</vt:lpstr>
      <vt:lpstr>Arial</vt:lpstr>
      <vt:lpstr>Calibri</vt:lpstr>
      <vt:lpstr>Calibri Light</vt:lpstr>
      <vt:lpstr>Times New Roman</vt:lpstr>
      <vt:lpstr>Office 佈景主題</vt:lpstr>
      <vt:lpstr>think-cell Slide</vt:lpstr>
      <vt:lpstr> VR/AR  and Four Major Technical Problems to Solve</vt:lpstr>
      <vt:lpstr>Outline</vt:lpstr>
      <vt:lpstr>30 years from UNC HMD: very costly then!  (Display, Sensors), 1988</vt:lpstr>
      <vt:lpstr>Google Cardboard VR, Extremely cheap HMD: US$6-20</vt:lpstr>
      <vt:lpstr>VR in Taiwan (Academic):  past and present,        Early projects of Ming Ouhyoung</vt:lpstr>
      <vt:lpstr>Google Street View, and 360 Video</vt:lpstr>
      <vt:lpstr>VR in Taiwan (Academic):          present projects of Ming Ouhyoung</vt:lpstr>
      <vt:lpstr>VR in Taiwan (Academic):            projects of Ming Ouhyoung</vt:lpstr>
      <vt:lpstr>VR in Taiwan (Academic):  past and present        current projects of Yi-Ping Hung</vt:lpstr>
      <vt:lpstr>PowerPoint Presentation</vt:lpstr>
      <vt:lpstr>Project: Immersive Networking Environment for Personal Physical Training Based on Hybrid Internet Broadcast TV: Using Chinese Martial Art Taichi as an Example</vt:lpstr>
      <vt:lpstr>Playing Tai-Chi, a Chinese Martial Art</vt:lpstr>
      <vt:lpstr>HCI in Taiwan (Academic):  past and present        current projects of  Robin Chen, Mike Chen, Hao-Chu, Liwei Chan</vt:lpstr>
      <vt:lpstr>Industry progress: past and present </vt:lpstr>
      <vt:lpstr>Industry progress: past and present IGS Inc. (International Games System,鈊象電子)</vt:lpstr>
      <vt:lpstr>Theme Park (I-Da World, 義大世界) , 活躍動感INC.</vt:lpstr>
      <vt:lpstr>  It seems that VR/AR is just going through the Cambrian explosion! (寒武紀大爆發) </vt:lpstr>
      <vt:lpstr>Four major problems in VR/AR</vt:lpstr>
      <vt:lpstr>Google Cardboard VR, Extremely cheap HMD: US$6-20</vt:lpstr>
      <vt:lpstr>Half a million sold in one week! (December 16, 2014 news)</vt:lpstr>
      <vt:lpstr>Why so popular?</vt:lpstr>
      <vt:lpstr>PowerPoint Presentation</vt:lpstr>
      <vt:lpstr>PowerPoint Presentation</vt:lpstr>
      <vt:lpstr>PowerPoint Presentation</vt:lpstr>
      <vt:lpstr>PowerPoint Presentation</vt:lpstr>
      <vt:lpstr>PowerPoint Presentation</vt:lpstr>
      <vt:lpstr>Pixel phone, Latency issues</vt:lpstr>
      <vt:lpstr>The latency in 1994 NTU Building Walkthrough project</vt:lpstr>
      <vt:lpstr>Resolution issues in VR headset</vt:lpstr>
      <vt:lpstr>Resolution Problem:  not to see pixels What is the best resolution in display in HMD? </vt:lpstr>
      <vt:lpstr>Google Pixel Phone</vt:lpstr>
      <vt:lpstr>PowerPoint Presentation</vt:lpstr>
      <vt:lpstr>Latency Compensation</vt:lpstr>
      <vt:lpstr>PowerPoint Presentation</vt:lpstr>
      <vt:lpstr>PowerPoint Presentation</vt:lpstr>
      <vt:lpstr>Plot of quaternion curve Qx (quaternion) with Kalman prediction without inertial sensor versus grey system prediction</vt:lpstr>
      <vt:lpstr>Motion curve with latency compensation: Blow up figure</vt:lpstr>
      <vt:lpstr>PowerPoint Presentation</vt:lpstr>
      <vt:lpstr>How to measure latency?</vt:lpstr>
      <vt:lpstr>A simple method: video demo</vt:lpstr>
      <vt:lpstr>Reducing the latency: Prediction (by Kalmann Filter, for example, for 20-40 ms prediction of head/hand motion)</vt:lpstr>
      <vt:lpstr>PowerPoint Presentation</vt:lpstr>
      <vt:lpstr>How to verify if VR/AR is useful? (How Real?)</vt:lpstr>
      <vt:lpstr>PowerPoint Presentation</vt:lpstr>
      <vt:lpstr>Set up: with an edge, 1.5 inch thick</vt:lpstr>
      <vt:lpstr>Physiological Measures of Presence:    I was at UNC-CH, 2015,  playing it.</vt:lpstr>
      <vt:lpstr>Heart Rate Changes: without vs. with an edge</vt:lpstr>
      <vt:lpstr>Experimental Results</vt:lpstr>
      <vt:lpstr>PowerPoint Presentation</vt:lpstr>
      <vt:lpstr>Innovation: vergence-accommodation conflict inherent to all stereoscopic displays </vt:lpstr>
      <vt:lpstr>near, middle range,far, three focuses</vt:lpstr>
      <vt:lpstr>What is the best resolution in display? Problem 1: 視覺解析度 display  resolution: </vt:lpstr>
      <vt:lpstr>New type of display, other than LCD and OLED.</vt:lpstr>
      <vt:lpstr>Estimation in SDC 2014</vt:lpstr>
      <vt:lpstr>END</vt:lpstr>
      <vt:lpstr>END</vt:lpstr>
      <vt:lpstr>PowerPoint Presentation</vt:lpstr>
    </vt:vector>
  </TitlesOfParts>
  <Company>ROYAL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虛擬實境報告</dc:title>
  <dc:creator>jorry</dc:creator>
  <cp:lastModifiedBy>Ming Ouhyoung</cp:lastModifiedBy>
  <cp:revision>356</cp:revision>
  <dcterms:created xsi:type="dcterms:W3CDTF">2005-05-31T14:55:49Z</dcterms:created>
  <dcterms:modified xsi:type="dcterms:W3CDTF">2017-09-09T23:46:44Z</dcterms:modified>
</cp:coreProperties>
</file>